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2"/>
  </p:sldMasterIdLst>
  <p:notesMasterIdLst>
    <p:notesMasterId r:id="rId33"/>
  </p:notesMasterIdLst>
  <p:sldIdLst>
    <p:sldId id="256" r:id="rId3"/>
    <p:sldId id="258" r:id="rId4"/>
    <p:sldId id="259" r:id="rId5"/>
    <p:sldId id="263" r:id="rId6"/>
    <p:sldId id="257" r:id="rId7"/>
    <p:sldId id="424" r:id="rId8"/>
    <p:sldId id="261" r:id="rId9"/>
    <p:sldId id="432" r:id="rId10"/>
    <p:sldId id="433" r:id="rId11"/>
    <p:sldId id="434" r:id="rId12"/>
    <p:sldId id="435" r:id="rId13"/>
    <p:sldId id="436" r:id="rId14"/>
    <p:sldId id="265" r:id="rId15"/>
    <p:sldId id="264" r:id="rId16"/>
    <p:sldId id="262" r:id="rId17"/>
    <p:sldId id="268" r:id="rId18"/>
    <p:sldId id="437" r:id="rId19"/>
    <p:sldId id="425" r:id="rId20"/>
    <p:sldId id="427" r:id="rId21"/>
    <p:sldId id="428" r:id="rId22"/>
    <p:sldId id="429" r:id="rId23"/>
    <p:sldId id="430" r:id="rId24"/>
    <p:sldId id="431" r:id="rId25"/>
    <p:sldId id="422" r:id="rId26"/>
    <p:sldId id="423" r:id="rId27"/>
    <p:sldId id="270" r:id="rId28"/>
    <p:sldId id="421" r:id="rId29"/>
    <p:sldId id="269" r:id="rId30"/>
    <p:sldId id="426" r:id="rId31"/>
    <p:sldId id="271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4"/>
      <p:bold r:id="rId35"/>
    </p:embeddedFont>
    <p:embeddedFont>
      <p:font typeface="微软雅黑" panose="020B0503020204020204" pitchFamily="34" charset="-122"/>
      <p:regular r:id="rId34"/>
      <p:bold r:id="rId35"/>
    </p:embeddedFont>
    <p:embeddedFont>
      <p:font typeface="优设标题黑" pitchFamily="2" charset="-122"/>
      <p:regular r:id="rId36"/>
    </p:embeddedFont>
    <p:embeddedFont>
      <p:font typeface="Impact" panose="020B0806030902050204" pitchFamily="34" charset="0"/>
      <p:regular r:id="rId37"/>
    </p:embeddedFont>
    <p:embeddedFont>
      <p:font typeface="YouSheBiaoTiHei" pitchFamily="2" charset="-122"/>
      <p:regular r:id="rId38"/>
    </p:embeddedFont>
    <p:embeddedFont>
      <p:font typeface="YouSheBiaoTiYuan" pitchFamily="2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A54"/>
    <a:srgbClr val="00DE50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9" autoAdjust="0"/>
    <p:restoredTop sz="94289" autoAdjust="0"/>
  </p:normalViewPr>
  <p:slideViewPr>
    <p:cSldViewPr snapToGrid="0">
      <p:cViewPr varScale="1">
        <p:scale>
          <a:sx n="148" d="100"/>
          <a:sy n="148" d="100"/>
        </p:scale>
        <p:origin x="5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2904" y="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（中文综合医学基准）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solidFill>
          <a:srgbClr val="131A54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MedicNex-Reasoner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1">
                    <c:v>规培结业</c:v>
                  </c:pt>
                  <c:pt idx="2">
                    <c:v>执业助理医师</c:v>
                  </c:pt>
                  <c:pt idx="3">
                    <c:v>执业医师</c:v>
                  </c:pt>
                  <c:pt idx="4">
                    <c:v>中级职称</c:v>
                  </c:pt>
                  <c:pt idx="5">
                    <c:v>高级职称</c:v>
                  </c:pt>
                  <c:pt idx="6">
                    <c:v>基础医学</c:v>
                  </c:pt>
                  <c:pt idx="7">
                    <c:v>临床医学</c:v>
                  </c:pt>
                </c:lvl>
                <c:lvl>
                  <c:pt idx="0">
                    <c:v>平均</c:v>
                  </c:pt>
                  <c:pt idx="1">
                    <c:v>医师考试</c:v>
                  </c:pt>
                  <c:pt idx="6">
                    <c:v>专业知识考试</c:v>
                  </c:pt>
                </c:lvl>
              </c:multiLvlStrCache>
            </c:multiLvlStrRef>
          </c:cat>
          <c:val>
            <c:numRef>
              <c:f>Sheet1!$C$2:$C$9</c:f>
              <c:numCache>
                <c:formatCode>0.00_ </c:formatCode>
                <c:ptCount val="8"/>
                <c:pt idx="0">
                  <c:v>86.64</c:v>
                </c:pt>
                <c:pt idx="1">
                  <c:v>86</c:v>
                </c:pt>
                <c:pt idx="2">
                  <c:v>90.25</c:v>
                </c:pt>
                <c:pt idx="3">
                  <c:v>91.25</c:v>
                </c:pt>
                <c:pt idx="4">
                  <c:v>90.25</c:v>
                </c:pt>
                <c:pt idx="5">
                  <c:v>78</c:v>
                </c:pt>
                <c:pt idx="6">
                  <c:v>86</c:v>
                </c:pt>
                <c:pt idx="7">
                  <c:v>84.75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56-4DDC-A5CA-8A3736B2C54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GPT-4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1">
                    <c:v>规培结业</c:v>
                  </c:pt>
                  <c:pt idx="2">
                    <c:v>执业助理医师</c:v>
                  </c:pt>
                  <c:pt idx="3">
                    <c:v>执业医师</c:v>
                  </c:pt>
                  <c:pt idx="4">
                    <c:v>中级职称</c:v>
                  </c:pt>
                  <c:pt idx="5">
                    <c:v>高级职称</c:v>
                  </c:pt>
                  <c:pt idx="6">
                    <c:v>基础医学</c:v>
                  </c:pt>
                  <c:pt idx="7">
                    <c:v>临床医学</c:v>
                  </c:pt>
                </c:lvl>
                <c:lvl>
                  <c:pt idx="0">
                    <c:v>平均</c:v>
                  </c:pt>
                  <c:pt idx="1">
                    <c:v>医师考试</c:v>
                  </c:pt>
                  <c:pt idx="6">
                    <c:v>专业知识考试</c:v>
                  </c:pt>
                </c:lvl>
              </c:multiLvlStrCache>
            </c:multiLvlStrRef>
          </c:cat>
          <c:val>
            <c:numRef>
              <c:f>Sheet1!$D$2:$D$9</c:f>
              <c:numCache>
                <c:formatCode>0.00_ </c:formatCode>
                <c:ptCount val="8"/>
                <c:pt idx="0">
                  <c:v>61.16</c:v>
                </c:pt>
                <c:pt idx="1">
                  <c:v>59.9</c:v>
                </c:pt>
                <c:pt idx="2">
                  <c:v>58.5</c:v>
                </c:pt>
                <c:pt idx="3">
                  <c:v>64.5</c:v>
                </c:pt>
                <c:pt idx="4">
                  <c:v>60.75</c:v>
                </c:pt>
                <c:pt idx="5">
                  <c:v>56</c:v>
                </c:pt>
                <c:pt idx="6">
                  <c:v>63</c:v>
                </c:pt>
                <c:pt idx="7">
                  <c:v>65.5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56-4DDC-A5CA-8A3736B2C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245162448"/>
        <c:axId val="245162928"/>
      </c:barChart>
      <c:catAx>
        <c:axId val="24516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rnd" cmpd="sng" algn="ctr">
            <a:solidFill>
              <a:schemeClr val="bg1">
                <a:alpha val="50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162928"/>
        <c:crosses val="autoZero"/>
        <c:auto val="1"/>
        <c:lblAlgn val="ctr"/>
        <c:lblOffset val="0"/>
        <c:noMultiLvlLbl val="0"/>
      </c:catAx>
      <c:valAx>
        <c:axId val="24516292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numFmt formatCode="0.0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16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1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31A54"/>
    </a:solidFill>
    <a:ln>
      <a:noFill/>
    </a:ln>
    <a:effectLst/>
  </c:spPr>
  <c:txPr>
    <a:bodyPr anchor="b" anchorCtr="1"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6AD50-86BF-D543-BA90-9500C192E0B6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7C6B4648-9F60-C247-9CAB-94E79C3A02AD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个性化</a:t>
          </a:r>
        </a:p>
      </dgm:t>
    </dgm:pt>
    <dgm:pt modelId="{3CB680B8-D188-A746-93B0-0B41F03573C8}" type="parTrans" cxnId="{99787C5C-E41C-4148-A275-23605EEB5970}">
      <dgm:prSet/>
      <dgm:spPr/>
      <dgm:t>
        <a:bodyPr/>
        <a:lstStyle/>
        <a:p>
          <a:endParaRPr lang="zh-CN" altLang="en-US"/>
        </a:p>
      </dgm:t>
    </dgm:pt>
    <dgm:pt modelId="{7BAF3019-455D-A041-AC54-94990187EFB1}" type="sibTrans" cxnId="{99787C5C-E41C-4148-A275-23605EEB5970}">
      <dgm:prSet/>
      <dgm:spPr/>
      <dgm:t>
        <a:bodyPr/>
        <a:lstStyle/>
        <a:p>
          <a:endParaRPr lang="zh-CN" altLang="en-US"/>
        </a:p>
      </dgm:t>
    </dgm:pt>
    <dgm:pt modelId="{A60D925A-DE91-E442-9D47-90B1B9819A45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大规模</a:t>
          </a:r>
        </a:p>
      </dgm:t>
    </dgm:pt>
    <dgm:pt modelId="{C7C35ABC-2500-0A4E-ADD9-3B5DE0E6E165}" type="parTrans" cxnId="{7F841D14-DD0D-2947-9706-53349B3A9DAD}">
      <dgm:prSet/>
      <dgm:spPr/>
      <dgm:t>
        <a:bodyPr/>
        <a:lstStyle/>
        <a:p>
          <a:endParaRPr lang="zh-CN" altLang="en-US"/>
        </a:p>
      </dgm:t>
    </dgm:pt>
    <dgm:pt modelId="{10073FFA-F910-8740-A91D-AEBC5C25E148}" type="sibTrans" cxnId="{7F841D14-DD0D-2947-9706-53349B3A9DAD}">
      <dgm:prSet/>
      <dgm:spPr/>
      <dgm:t>
        <a:bodyPr/>
        <a:lstStyle/>
        <a:p>
          <a:endParaRPr lang="zh-CN" altLang="en-US"/>
        </a:p>
      </dgm:t>
    </dgm:pt>
    <dgm:pt modelId="{15E34725-A453-654A-A2A6-0B0391EFFC05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高质量</a:t>
          </a:r>
        </a:p>
      </dgm:t>
    </dgm:pt>
    <dgm:pt modelId="{CE69D62E-F7B9-9E4F-8D10-784D72A3FD65}" type="sibTrans" cxnId="{D8736466-95F0-8D48-90B7-EF853D31E1CD}">
      <dgm:prSet/>
      <dgm:spPr/>
      <dgm:t>
        <a:bodyPr/>
        <a:lstStyle/>
        <a:p>
          <a:endParaRPr lang="zh-CN" altLang="en-US"/>
        </a:p>
      </dgm:t>
    </dgm:pt>
    <dgm:pt modelId="{768D4172-2A98-7043-BCD8-8FD50C70DD12}" type="parTrans" cxnId="{D8736466-95F0-8D48-90B7-EF853D31E1CD}">
      <dgm:prSet/>
      <dgm:spPr/>
      <dgm:t>
        <a:bodyPr/>
        <a:lstStyle/>
        <a:p>
          <a:endParaRPr lang="zh-CN" altLang="en-US"/>
        </a:p>
      </dgm:t>
    </dgm:pt>
    <dgm:pt modelId="{90903935-B39A-0A41-8C37-52A5561E2A07}" type="pres">
      <dgm:prSet presAssocID="{4CE6AD50-86BF-D543-BA90-9500C192E0B6}" presName="compositeShape" presStyleCnt="0">
        <dgm:presLayoutVars>
          <dgm:chMax val="7"/>
          <dgm:dir/>
          <dgm:resizeHandles val="exact"/>
        </dgm:presLayoutVars>
      </dgm:prSet>
      <dgm:spPr/>
    </dgm:pt>
    <dgm:pt modelId="{784324DA-82E9-0146-8918-18D580F3F18A}" type="pres">
      <dgm:prSet presAssocID="{7C6B4648-9F60-C247-9CAB-94E79C3A02AD}" presName="circ1" presStyleLbl="vennNode1" presStyleIdx="0" presStyleCnt="3"/>
      <dgm:spPr/>
    </dgm:pt>
    <dgm:pt modelId="{D2DD578E-4ED2-B348-8FBC-CAD694E4D70D}" type="pres">
      <dgm:prSet presAssocID="{7C6B4648-9F60-C247-9CAB-94E79C3A02A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55EEE0-6666-A843-A759-D895956C2E01}" type="pres">
      <dgm:prSet presAssocID="{A60D925A-DE91-E442-9D47-90B1B9819A45}" presName="circ2" presStyleLbl="vennNode1" presStyleIdx="1" presStyleCnt="3"/>
      <dgm:spPr/>
    </dgm:pt>
    <dgm:pt modelId="{83F16C62-7464-A546-A39D-A00807C58D74}" type="pres">
      <dgm:prSet presAssocID="{A60D925A-DE91-E442-9D47-90B1B9819A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9E8A60D-C139-664C-8120-4AB6922EA5A7}" type="pres">
      <dgm:prSet presAssocID="{15E34725-A453-654A-A2A6-0B0391EFFC05}" presName="circ3" presStyleLbl="vennNode1" presStyleIdx="2" presStyleCnt="3"/>
      <dgm:spPr/>
    </dgm:pt>
    <dgm:pt modelId="{3FB2D572-B009-A943-A1B3-5DA77ED41128}" type="pres">
      <dgm:prSet presAssocID="{15E34725-A453-654A-A2A6-0B0391EFFC0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F841D14-DD0D-2947-9706-53349B3A9DAD}" srcId="{4CE6AD50-86BF-D543-BA90-9500C192E0B6}" destId="{A60D925A-DE91-E442-9D47-90B1B9819A45}" srcOrd="1" destOrd="0" parTransId="{C7C35ABC-2500-0A4E-ADD9-3B5DE0E6E165}" sibTransId="{10073FFA-F910-8740-A91D-AEBC5C25E148}"/>
    <dgm:cxn modelId="{F8F8B928-42BD-3E4B-A85A-3DBBB4840B37}" type="presOf" srcId="{4CE6AD50-86BF-D543-BA90-9500C192E0B6}" destId="{90903935-B39A-0A41-8C37-52A5561E2A07}" srcOrd="0" destOrd="0" presId="urn:microsoft.com/office/officeart/2005/8/layout/venn1"/>
    <dgm:cxn modelId="{AC145734-E0A8-6641-A223-F55D6E474BF6}" type="presOf" srcId="{15E34725-A453-654A-A2A6-0B0391EFFC05}" destId="{3FB2D572-B009-A943-A1B3-5DA77ED41128}" srcOrd="1" destOrd="0" presId="urn:microsoft.com/office/officeart/2005/8/layout/venn1"/>
    <dgm:cxn modelId="{68918D50-60BF-EC4B-AFFD-771E95165BDD}" type="presOf" srcId="{7C6B4648-9F60-C247-9CAB-94E79C3A02AD}" destId="{784324DA-82E9-0146-8918-18D580F3F18A}" srcOrd="0" destOrd="0" presId="urn:microsoft.com/office/officeart/2005/8/layout/venn1"/>
    <dgm:cxn modelId="{99787C5C-E41C-4148-A275-23605EEB5970}" srcId="{4CE6AD50-86BF-D543-BA90-9500C192E0B6}" destId="{7C6B4648-9F60-C247-9CAB-94E79C3A02AD}" srcOrd="0" destOrd="0" parTransId="{3CB680B8-D188-A746-93B0-0B41F03573C8}" sibTransId="{7BAF3019-455D-A041-AC54-94990187EFB1}"/>
    <dgm:cxn modelId="{D8736466-95F0-8D48-90B7-EF853D31E1CD}" srcId="{4CE6AD50-86BF-D543-BA90-9500C192E0B6}" destId="{15E34725-A453-654A-A2A6-0B0391EFFC05}" srcOrd="2" destOrd="0" parTransId="{768D4172-2A98-7043-BCD8-8FD50C70DD12}" sibTransId="{CE69D62E-F7B9-9E4F-8D10-784D72A3FD65}"/>
    <dgm:cxn modelId="{FA7F1469-D487-3142-9FFB-ECD87911FC23}" type="presOf" srcId="{A60D925A-DE91-E442-9D47-90B1B9819A45}" destId="{A355EEE0-6666-A843-A759-D895956C2E01}" srcOrd="0" destOrd="0" presId="urn:microsoft.com/office/officeart/2005/8/layout/venn1"/>
    <dgm:cxn modelId="{A57C7191-AD0B-4F45-BC87-796333CC51AC}" type="presOf" srcId="{15E34725-A453-654A-A2A6-0B0391EFFC05}" destId="{E9E8A60D-C139-664C-8120-4AB6922EA5A7}" srcOrd="0" destOrd="0" presId="urn:microsoft.com/office/officeart/2005/8/layout/venn1"/>
    <dgm:cxn modelId="{9F4DF2A9-0E17-4046-9167-16E2FC48F818}" type="presOf" srcId="{7C6B4648-9F60-C247-9CAB-94E79C3A02AD}" destId="{D2DD578E-4ED2-B348-8FBC-CAD694E4D70D}" srcOrd="1" destOrd="0" presId="urn:microsoft.com/office/officeart/2005/8/layout/venn1"/>
    <dgm:cxn modelId="{CCC6EDDA-8377-AF46-8E39-8DCABCD877E3}" type="presOf" srcId="{A60D925A-DE91-E442-9D47-90B1B9819A45}" destId="{83F16C62-7464-A546-A39D-A00807C58D74}" srcOrd="1" destOrd="0" presId="urn:microsoft.com/office/officeart/2005/8/layout/venn1"/>
    <dgm:cxn modelId="{DA921EEA-7AD1-BC4B-8548-96036E905F02}" type="presParOf" srcId="{90903935-B39A-0A41-8C37-52A5561E2A07}" destId="{784324DA-82E9-0146-8918-18D580F3F18A}" srcOrd="0" destOrd="0" presId="urn:microsoft.com/office/officeart/2005/8/layout/venn1"/>
    <dgm:cxn modelId="{EA7E0B52-E344-FB4F-AF1E-F0CCBC47121B}" type="presParOf" srcId="{90903935-B39A-0A41-8C37-52A5561E2A07}" destId="{D2DD578E-4ED2-B348-8FBC-CAD694E4D70D}" srcOrd="1" destOrd="0" presId="urn:microsoft.com/office/officeart/2005/8/layout/venn1"/>
    <dgm:cxn modelId="{E19635F4-F7D7-2040-A9F3-99AC04F1224C}" type="presParOf" srcId="{90903935-B39A-0A41-8C37-52A5561E2A07}" destId="{A355EEE0-6666-A843-A759-D895956C2E01}" srcOrd="2" destOrd="0" presId="urn:microsoft.com/office/officeart/2005/8/layout/venn1"/>
    <dgm:cxn modelId="{DD313933-0ED9-4249-80ED-8F1C0071AABA}" type="presParOf" srcId="{90903935-B39A-0A41-8C37-52A5561E2A07}" destId="{83F16C62-7464-A546-A39D-A00807C58D74}" srcOrd="3" destOrd="0" presId="urn:microsoft.com/office/officeart/2005/8/layout/venn1"/>
    <dgm:cxn modelId="{AD273CCA-21D1-F54B-A35F-67327105C8A0}" type="presParOf" srcId="{90903935-B39A-0A41-8C37-52A5561E2A07}" destId="{E9E8A60D-C139-664C-8120-4AB6922EA5A7}" srcOrd="4" destOrd="0" presId="urn:microsoft.com/office/officeart/2005/8/layout/venn1"/>
    <dgm:cxn modelId="{65F2C4CD-0329-8540-BA61-541F23D1326C}" type="presParOf" srcId="{90903935-B39A-0A41-8C37-52A5561E2A07}" destId="{3FB2D572-B009-A943-A1B3-5DA77ED4112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324DA-82E9-0146-8918-18D580F3F18A}">
      <dsp:nvSpPr>
        <dsp:cNvPr id="0" name=""/>
        <dsp:cNvSpPr/>
      </dsp:nvSpPr>
      <dsp:spPr>
        <a:xfrm>
          <a:off x="703373" y="28854"/>
          <a:ext cx="1384994" cy="13849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个性化</a:t>
          </a:r>
        </a:p>
      </dsp:txBody>
      <dsp:txXfrm>
        <a:off x="888039" y="271228"/>
        <a:ext cx="1015662" cy="623247"/>
      </dsp:txXfrm>
    </dsp:sp>
    <dsp:sp modelId="{A355EEE0-6666-A843-A759-D895956C2E01}">
      <dsp:nvSpPr>
        <dsp:cNvPr id="0" name=""/>
        <dsp:cNvSpPr/>
      </dsp:nvSpPr>
      <dsp:spPr>
        <a:xfrm>
          <a:off x="1203125" y="894475"/>
          <a:ext cx="1384994" cy="13849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大规模</a:t>
          </a:r>
        </a:p>
      </dsp:txBody>
      <dsp:txXfrm>
        <a:off x="1626702" y="1252265"/>
        <a:ext cx="830996" cy="761746"/>
      </dsp:txXfrm>
    </dsp:sp>
    <dsp:sp modelId="{E9E8A60D-C139-664C-8120-4AB6922EA5A7}">
      <dsp:nvSpPr>
        <dsp:cNvPr id="0" name=""/>
        <dsp:cNvSpPr/>
      </dsp:nvSpPr>
      <dsp:spPr>
        <a:xfrm>
          <a:off x="203621" y="894475"/>
          <a:ext cx="1384994" cy="138499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rPr>
            <a:t>高质量</a:t>
          </a:r>
        </a:p>
      </dsp:txBody>
      <dsp:txXfrm>
        <a:off x="334041" y="1252265"/>
        <a:ext cx="830996" cy="76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01232CB-BCED-4482-B192-703A839AD622}" type="datetimeFigureOut">
              <a:rPr lang="zh-CN" altLang="en-US" smtClean="0"/>
              <a:pPr/>
              <a:t>2025/5/27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B55E63B-72F1-46F9-B913-46B7C1C1B5B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7809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63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20AB7-0D4B-9048-0864-3551A41F7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788178-014A-DB10-CD94-5574B5287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29F187-06F7-24E3-18AF-033D4FD82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2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E9B34-59CD-E9F8-EBA7-834C01F1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9C5331-C13C-0995-0D7A-BD772D322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B741EE-8616-8B96-0B18-0347BAD36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66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7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8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08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07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65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648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D178-2047-8C4C-AA22-5E7EC19F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7C52B5-CCC0-200D-77B9-2B0CE461C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39FF2E-CC87-D57C-5A10-F69FB599A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957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DB1A7-3D4B-DEBA-C3F2-868670DE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7CD05B-9148-7A68-4459-67214E8FC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03CA3C-9162-74AA-D7AC-69A0C8B15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A87B-8856-4D8D-A913-49B00CA863EF}" type="datetimeFigureOut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5BF1-EDAA-4241-B4FB-C95370707E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EB6C7AE3-C5F3-4F3D-8CFF-20701750C6FB}" type="datetimeFigureOut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A87B-8856-4D8D-A913-49B00CA863EF}" type="datetimeFigureOut">
              <a:rPr lang="zh-CN" altLang="en-US" smtClean="0"/>
              <a:t>2025/5/27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5BF1-EDAA-4241-B4FB-C95370707E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3C7A87B-8856-4D8D-A913-49B00CA863EF}" type="datetimeFigureOut">
              <a:rPr lang="zh-CN" altLang="en-US" smtClean="0"/>
              <a:pPr/>
              <a:t>2025/5/27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3DB5BF1-EDAA-4241-B4FB-C95370707EA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chat.medicnex.com/s/139d5c87-4d9b-4021-b91b-c26238bb3e6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tgpt.com/share/68234f8a-7fa0-8009-948f-212746325b57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https://k.sinaimg.cn/n/sinakd20113/332/w661h471/20230908/5fa0-0c3f42cff510a0b17a29cfe7402fd685.jpg/w700d1q75cms.jpg?by=cms_fixed_widt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1DF748-70E5-D260-5DD0-D7122695B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60" y="1319194"/>
            <a:ext cx="5813431" cy="1034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5887" y="2353984"/>
            <a:ext cx="807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医学教育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AI</a:t>
            </a:r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智能体</a:t>
            </a:r>
          </a:p>
        </p:txBody>
      </p:sp>
      <p:pic>
        <p:nvPicPr>
          <p:cNvPr id="17" name="图片 16" descr="卡通人物&#10;&#10;AI 生成的内容可能不正确。">
            <a:extLst>
              <a:ext uri="{FF2B5EF4-FFF2-40B4-BE49-F238E27FC236}">
                <a16:creationId xmlns:a16="http://schemas.microsoft.com/office/drawing/2014/main" id="{DD8A95CA-8715-1F97-B698-A3E7F8354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6" y="206249"/>
            <a:ext cx="3830890" cy="6890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46AB0C9-80B2-D469-E053-C2B6F172CC94}"/>
              </a:ext>
            </a:extLst>
          </p:cNvPr>
          <p:cNvSpPr/>
          <p:nvPr/>
        </p:nvSpPr>
        <p:spPr>
          <a:xfrm>
            <a:off x="1743366" y="4007899"/>
            <a:ext cx="869981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5400" b="0" i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YouSheBiaoTiYuan" pitchFamily="2" charset="-122"/>
                <a:ea typeface="YouSheBiaoTiYuan" pitchFamily="2" charset="-122"/>
              </a:rPr>
              <a:t>科技赋能医疗 创新助力教育</a:t>
            </a:r>
            <a:endParaRPr lang="zh-CN" altLang="en-US" sz="5400" b="0" cap="none" spc="0" dirty="0">
              <a:ln w="0"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  <a:latin typeface="YouSheBiaoTiYuan" pitchFamily="2" charset="-122"/>
              <a:ea typeface="YouSheBiaoTiYuan" pitchFamily="2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269552E-88F3-94F6-BBF0-D8ADD6FFF2EF}"/>
              </a:ext>
            </a:extLst>
          </p:cNvPr>
          <p:cNvSpPr/>
          <p:nvPr/>
        </p:nvSpPr>
        <p:spPr>
          <a:xfrm>
            <a:off x="693275" y="4575235"/>
            <a:ext cx="10800000" cy="2076550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917AEC5-3D2A-C6CE-D46A-CC028E449B61}"/>
              </a:ext>
            </a:extLst>
          </p:cNvPr>
          <p:cNvSpPr/>
          <p:nvPr/>
        </p:nvSpPr>
        <p:spPr>
          <a:xfrm>
            <a:off x="1014027" y="4813376"/>
            <a:ext cx="2340000" cy="1600200"/>
          </a:xfrm>
          <a:prstGeom prst="roundRect">
            <a:avLst/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</a:rPr>
              <a:t>参赛组别</a:t>
            </a: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YouSheBiaoTiHei" pitchFamily="2" charset="-122"/>
                <a:ea typeface="YouSheBiaoTiHei" pitchFamily="2" charset="-122"/>
              </a:rPr>
              <a:t>本科创意组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7A65991-B73A-581C-A7E3-AE27168DDE29}"/>
              </a:ext>
            </a:extLst>
          </p:cNvPr>
          <p:cNvSpPr/>
          <p:nvPr/>
        </p:nvSpPr>
        <p:spPr>
          <a:xfrm>
            <a:off x="3620375" y="4813376"/>
            <a:ext cx="2340000" cy="1600200"/>
          </a:xfrm>
          <a:prstGeom prst="roundRect">
            <a:avLst/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</a:rPr>
              <a:t>参赛省份</a:t>
            </a:r>
            <a:endParaRPr kumimoji="1" lang="en-US" altLang="zh-CN" sz="2800" dirty="0">
              <a:solidFill>
                <a:schemeClr val="tx1"/>
              </a:solidFill>
              <a:latin typeface="YouSheBiaoTiYuan" pitchFamily="2" charset="-122"/>
              <a:ea typeface="YouSheBiaoTiYuan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YouSheBiaoTiHei" pitchFamily="2" charset="-122"/>
                <a:ea typeface="YouSheBiaoTiHei" pitchFamily="2" charset="-122"/>
              </a:rPr>
              <a:t>吉林省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FB03D96-631B-E86D-ACC0-26E9282B577E}"/>
              </a:ext>
            </a:extLst>
          </p:cNvPr>
          <p:cNvSpPr/>
          <p:nvPr/>
        </p:nvSpPr>
        <p:spPr>
          <a:xfrm>
            <a:off x="6226723" y="4815266"/>
            <a:ext cx="2340000" cy="1602000"/>
          </a:xfrm>
          <a:prstGeom prst="roundRect">
            <a:avLst/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</a:rPr>
              <a:t>所属高校</a:t>
            </a:r>
            <a:endParaRPr lang="en-US" altLang="zh-CN" sz="2800" dirty="0">
              <a:solidFill>
                <a:schemeClr val="tx1"/>
              </a:solidFill>
              <a:latin typeface="YouSheBiaoTiYuan" pitchFamily="2" charset="-122"/>
              <a:ea typeface="YouSheBiaoTiYuan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</a:rPr>
              <a:t>延边大学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77E1B48-70E8-3F1A-E351-D206B670B1D9}"/>
              </a:ext>
            </a:extLst>
          </p:cNvPr>
          <p:cNvSpPr/>
          <p:nvPr/>
        </p:nvSpPr>
        <p:spPr>
          <a:xfrm>
            <a:off x="8832523" y="4815266"/>
            <a:ext cx="2340000" cy="1600200"/>
          </a:xfrm>
          <a:prstGeom prst="roundRect">
            <a:avLst/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</a:rPr>
              <a:t>联系信息</a:t>
            </a:r>
            <a:endParaRPr lang="en-US" altLang="zh-CN" sz="2800" dirty="0">
              <a:solidFill>
                <a:schemeClr val="tx1"/>
              </a:solidFill>
              <a:latin typeface="YouSheBiaoTiYuan" pitchFamily="2" charset="-122"/>
              <a:ea typeface="YouSheBiaoTiYuan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YouSheBiaoTiHei" pitchFamily="2" charset="-122"/>
                <a:ea typeface="YouSheBiaoTiHei" pitchFamily="2" charset="-122"/>
              </a:rPr>
              <a:t>咸秦贤</a:t>
            </a:r>
            <a:endParaRPr lang="en-US" altLang="zh-CN" sz="3200" dirty="0">
              <a:solidFill>
                <a:schemeClr val="tx1"/>
              </a:solidFill>
              <a:latin typeface="YouSheBiaoTiHei" pitchFamily="2" charset="-122"/>
              <a:ea typeface="YouSheBiaoTiHei" pitchFamily="2" charset="-122"/>
            </a:endParaRPr>
          </a:p>
          <a:p>
            <a:pPr algn="ctr"/>
            <a:r>
              <a:rPr lang="en-US" altLang="zh-CN" sz="1500" dirty="0" err="1">
                <a:solidFill>
                  <a:schemeClr val="tx1"/>
                </a:solidFill>
                <a:latin typeface="Impact" panose="020B0806030902050204" pitchFamily="34" charset="0"/>
                <a:ea typeface="YouSheBiaoTiHei" pitchFamily="2" charset="-122"/>
              </a:rPr>
              <a:t>krisham@medicnex.com</a:t>
            </a:r>
            <a:endParaRPr lang="zh-CN" altLang="en-US" sz="1500" dirty="0">
              <a:solidFill>
                <a:schemeClr val="tx1"/>
              </a:solidFill>
              <a:latin typeface="Impact" panose="020B0806030902050204" pitchFamily="34" charset="0"/>
              <a:ea typeface="YouSheBiaoTiHei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CA4AF7-B3B9-6521-576A-753B9F78F39A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目标用户</a:t>
            </a:r>
            <a:r>
              <a:rPr lang="en-US" altLang="zh-CN" dirty="0"/>
              <a:t>&amp;</a:t>
            </a:r>
            <a:r>
              <a:rPr lang="zh-CN" altLang="en-US" dirty="0"/>
              <a:t>痛点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645B7F-5B3B-A89C-1092-3D182AB28B3A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6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FA6112C-3278-A6EA-E8A3-8C45B05A817E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竞争格局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D0DDC-D7F7-45BE-F14E-52C31AF8365E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2.4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4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D0007B-9012-1384-ABBB-8937655DFC7A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营销策略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5D1468-38B3-F278-C32E-24F6521BC5F1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2.5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15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3496CAF-83DB-66FE-93CF-D779D692D4C0}"/>
              </a:ext>
            </a:extLst>
          </p:cNvPr>
          <p:cNvSpPr txBox="1"/>
          <p:nvPr/>
        </p:nvSpPr>
        <p:spPr>
          <a:xfrm>
            <a:off x="2036364" y="4629241"/>
            <a:ext cx="3206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核心功能模块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FDD0C5-DED8-4798-0DC9-44B171B3BD1A}"/>
              </a:ext>
            </a:extLst>
          </p:cNvPr>
          <p:cNvSpPr txBox="1"/>
          <p:nvPr/>
        </p:nvSpPr>
        <p:spPr>
          <a:xfrm>
            <a:off x="2040369" y="3798244"/>
            <a:ext cx="3206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>
                <a:effectLst/>
              </a:rPr>
              <a:t>平台技术架构</a:t>
            </a:r>
            <a:endParaRPr lang="zh-CN" altLang="zh-CN" dirty="0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4A1411-0C55-FD04-49DE-40E7FC059576}"/>
              </a:ext>
            </a:extLst>
          </p:cNvPr>
          <p:cNvSpPr txBox="1"/>
          <p:nvPr/>
        </p:nvSpPr>
        <p:spPr>
          <a:xfrm>
            <a:off x="1004641" y="4536908"/>
            <a:ext cx="1114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3.2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BD28B1-31E7-D5EC-1FE4-396AEB8EFFAD}"/>
              </a:ext>
            </a:extLst>
          </p:cNvPr>
          <p:cNvSpPr txBox="1"/>
          <p:nvPr/>
        </p:nvSpPr>
        <p:spPr>
          <a:xfrm>
            <a:off x="1055841" y="370729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3.1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34949" y="4343550"/>
            <a:ext cx="3216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kern="0" dirty="0">
                <a:effectLst/>
                <a:cs typeface="Times New Roman" panose="02020603050405020304" pitchFamily="18" charset="0"/>
              </a:rPr>
              <a:t>产品介绍</a:t>
            </a:r>
            <a:endParaRPr lang="zh-CN" altLang="zh-CN" kern="100" dirty="0">
              <a:effectLst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9925B9-8D1D-EC11-576A-D9467927A487}"/>
              </a:ext>
            </a:extLst>
          </p:cNvPr>
          <p:cNvSpPr txBox="1"/>
          <p:nvPr/>
        </p:nvSpPr>
        <p:spPr>
          <a:xfrm>
            <a:off x="2036363" y="5458852"/>
            <a:ext cx="3206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应用场景与特色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351EE1-28A9-E33F-63F9-DD2CFE381C62}"/>
              </a:ext>
            </a:extLst>
          </p:cNvPr>
          <p:cNvSpPr txBox="1"/>
          <p:nvPr/>
        </p:nvSpPr>
        <p:spPr>
          <a:xfrm>
            <a:off x="988659" y="5366519"/>
            <a:ext cx="1179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3.3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id="{8E1DAFCE-B319-7367-E7B6-4F133C93F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B41F2F-854C-306C-72BB-3DDF0CF564AF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03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9D5FBA3-BD8D-270B-07E4-915AA3CB2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9355BA-95C2-8CD1-723F-615274087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7" y="176581"/>
            <a:ext cx="479665" cy="47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44184" y="399000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系统架构概览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8580" y="30666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F60DE3F-A0DC-6F15-DA40-5920E711B0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4" b="13196"/>
          <a:stretch/>
        </p:blipFill>
        <p:spPr>
          <a:xfrm>
            <a:off x="2209800" y="1076109"/>
            <a:ext cx="7772400" cy="3272155"/>
          </a:xfrm>
          <a:prstGeom prst="roundRect">
            <a:avLst>
              <a:gd name="adj" fmla="val 37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F0F23DF-786D-C791-0F6F-4A20CE2F0AF7}"/>
              </a:ext>
            </a:extLst>
          </p:cNvPr>
          <p:cNvSpPr txBox="1"/>
          <p:nvPr/>
        </p:nvSpPr>
        <p:spPr>
          <a:xfrm>
            <a:off x="258580" y="4501193"/>
            <a:ext cx="58374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LoRA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（低秩适配）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轻量级医学模型微调技术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通过将医学数据集注入低秩矩阵结构，实现在参数高效框架下对基础语言模型的精准微调，最终训练得到医学领域专用的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MedicNex LLM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适用于医学场景的专业语义理解与问答任务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强化模型对医学术语、病例语言、学科语境的适配能力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454E728-9708-938A-DAD9-55E9603E2B25}"/>
              </a:ext>
            </a:extLst>
          </p:cNvPr>
          <p:cNvSpPr txBox="1"/>
          <p:nvPr/>
        </p:nvSpPr>
        <p:spPr>
          <a:xfrm>
            <a:off x="5984487" y="4501193"/>
            <a:ext cx="62075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RAG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（检索生成增强）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——Quality In, Quality Out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在回答问题前，先从医学知识库中向量检索相关资料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将检索结果作为上下文传入模型，生成引用明确的回答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提高答案的准确性与权威性，避免“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幻觉”现象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支持返回引用出处，如教材段落、指南语句、文献摘要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实现“生成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溯源”的融合，满足医学学习与教学可信性需求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A78F7147-B366-7FD4-4255-FAFA32F63581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降低幻觉的机制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3148AF-209F-4863-C169-046996E7F8F6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任意多边形 33"/>
          <p:cNvSpPr/>
          <p:nvPr/>
        </p:nvSpPr>
        <p:spPr bwMode="auto">
          <a:xfrm>
            <a:off x="4557783" y="2434233"/>
            <a:ext cx="2640715" cy="2637119"/>
          </a:xfrm>
          <a:custGeom>
            <a:avLst/>
            <a:gdLst>
              <a:gd name="T0" fmla="*/ 328 w 706"/>
              <a:gd name="T1" fmla="*/ 705 h 706"/>
              <a:gd name="T2" fmla="*/ 289 w 706"/>
              <a:gd name="T3" fmla="*/ 656 h 706"/>
              <a:gd name="T4" fmla="*/ 244 w 706"/>
              <a:gd name="T5" fmla="*/ 645 h 706"/>
              <a:gd name="T6" fmla="*/ 208 w 706"/>
              <a:gd name="T7" fmla="*/ 667 h 706"/>
              <a:gd name="T8" fmla="*/ 199 w 706"/>
              <a:gd name="T9" fmla="*/ 670 h 706"/>
              <a:gd name="T10" fmla="*/ 153 w 706"/>
              <a:gd name="T11" fmla="*/ 636 h 706"/>
              <a:gd name="T12" fmla="*/ 146 w 706"/>
              <a:gd name="T13" fmla="*/ 583 h 706"/>
              <a:gd name="T14" fmla="*/ 92 w 706"/>
              <a:gd name="T15" fmla="*/ 546 h 706"/>
              <a:gd name="T16" fmla="*/ 70 w 706"/>
              <a:gd name="T17" fmla="*/ 553 h 706"/>
              <a:gd name="T18" fmla="*/ 61 w 706"/>
              <a:gd name="T19" fmla="*/ 551 h 706"/>
              <a:gd name="T20" fmla="*/ 39 w 706"/>
              <a:gd name="T21" fmla="*/ 498 h 706"/>
              <a:gd name="T22" fmla="*/ 50 w 706"/>
              <a:gd name="T23" fmla="*/ 417 h 706"/>
              <a:gd name="T24" fmla="*/ 8 w 706"/>
              <a:gd name="T25" fmla="*/ 384 h 706"/>
              <a:gd name="T26" fmla="*/ 1 w 706"/>
              <a:gd name="T27" fmla="*/ 378 h 706"/>
              <a:gd name="T28" fmla="*/ 1 w 706"/>
              <a:gd name="T29" fmla="*/ 328 h 706"/>
              <a:gd name="T30" fmla="*/ 10 w 706"/>
              <a:gd name="T31" fmla="*/ 321 h 706"/>
              <a:gd name="T32" fmla="*/ 59 w 706"/>
              <a:gd name="T33" fmla="*/ 257 h 706"/>
              <a:gd name="T34" fmla="*/ 39 w 706"/>
              <a:gd name="T35" fmla="*/ 208 h 706"/>
              <a:gd name="T36" fmla="*/ 61 w 706"/>
              <a:gd name="T37" fmla="*/ 155 h 706"/>
              <a:gd name="T38" fmla="*/ 70 w 706"/>
              <a:gd name="T39" fmla="*/ 153 h 706"/>
              <a:gd name="T40" fmla="*/ 92 w 706"/>
              <a:gd name="T41" fmla="*/ 160 h 706"/>
              <a:gd name="T42" fmla="*/ 146 w 706"/>
              <a:gd name="T43" fmla="*/ 123 h 706"/>
              <a:gd name="T44" fmla="*/ 153 w 706"/>
              <a:gd name="T45" fmla="*/ 70 h 706"/>
              <a:gd name="T46" fmla="*/ 199 w 706"/>
              <a:gd name="T47" fmla="*/ 35 h 706"/>
              <a:gd name="T48" fmla="*/ 208 w 706"/>
              <a:gd name="T49" fmla="*/ 39 h 706"/>
              <a:gd name="T50" fmla="*/ 244 w 706"/>
              <a:gd name="T51" fmla="*/ 61 h 706"/>
              <a:gd name="T52" fmla="*/ 289 w 706"/>
              <a:gd name="T53" fmla="*/ 50 h 706"/>
              <a:gd name="T54" fmla="*/ 328 w 706"/>
              <a:gd name="T55" fmla="*/ 1 h 706"/>
              <a:gd name="T56" fmla="*/ 378 w 706"/>
              <a:gd name="T57" fmla="*/ 1 h 706"/>
              <a:gd name="T58" fmla="*/ 417 w 706"/>
              <a:gd name="T59" fmla="*/ 50 h 706"/>
              <a:gd name="T60" fmla="*/ 462 w 706"/>
              <a:gd name="T61" fmla="*/ 61 h 706"/>
              <a:gd name="T62" fmla="*/ 498 w 706"/>
              <a:gd name="T63" fmla="*/ 39 h 706"/>
              <a:gd name="T64" fmla="*/ 507 w 706"/>
              <a:gd name="T65" fmla="*/ 35 h 706"/>
              <a:gd name="T66" fmla="*/ 553 w 706"/>
              <a:gd name="T67" fmla="*/ 70 h 706"/>
              <a:gd name="T68" fmla="*/ 560 w 706"/>
              <a:gd name="T69" fmla="*/ 123 h 706"/>
              <a:gd name="T70" fmla="*/ 614 w 706"/>
              <a:gd name="T71" fmla="*/ 160 h 706"/>
              <a:gd name="T72" fmla="*/ 639 w 706"/>
              <a:gd name="T73" fmla="*/ 152 h 706"/>
              <a:gd name="T74" fmla="*/ 670 w 706"/>
              <a:gd name="T75" fmla="*/ 199 h 706"/>
              <a:gd name="T76" fmla="*/ 647 w 706"/>
              <a:gd name="T77" fmla="*/ 257 h 706"/>
              <a:gd name="T78" fmla="*/ 695 w 706"/>
              <a:gd name="T79" fmla="*/ 321 h 706"/>
              <a:gd name="T80" fmla="*/ 698 w 706"/>
              <a:gd name="T81" fmla="*/ 321 h 706"/>
              <a:gd name="T82" fmla="*/ 706 w 706"/>
              <a:gd name="T83" fmla="*/ 353 h 706"/>
              <a:gd name="T84" fmla="*/ 698 w 706"/>
              <a:gd name="T85" fmla="*/ 384 h 706"/>
              <a:gd name="T86" fmla="*/ 656 w 706"/>
              <a:gd name="T87" fmla="*/ 417 h 706"/>
              <a:gd name="T88" fmla="*/ 667 w 706"/>
              <a:gd name="T89" fmla="*/ 498 h 706"/>
              <a:gd name="T90" fmla="*/ 670 w 706"/>
              <a:gd name="T91" fmla="*/ 507 h 706"/>
              <a:gd name="T92" fmla="*/ 639 w 706"/>
              <a:gd name="T93" fmla="*/ 554 h 706"/>
              <a:gd name="T94" fmla="*/ 635 w 706"/>
              <a:gd name="T95" fmla="*/ 552 h 706"/>
              <a:gd name="T96" fmla="*/ 583 w 706"/>
              <a:gd name="T97" fmla="*/ 560 h 706"/>
              <a:gd name="T98" fmla="*/ 552 w 706"/>
              <a:gd name="T99" fmla="*/ 636 h 706"/>
              <a:gd name="T100" fmla="*/ 551 w 706"/>
              <a:gd name="T101" fmla="*/ 645 h 706"/>
              <a:gd name="T102" fmla="*/ 504 w 706"/>
              <a:gd name="T103" fmla="*/ 671 h 706"/>
              <a:gd name="T104" fmla="*/ 498 w 706"/>
              <a:gd name="T105" fmla="*/ 667 h 706"/>
              <a:gd name="T106" fmla="*/ 449 w 706"/>
              <a:gd name="T107" fmla="*/ 647 h 706"/>
              <a:gd name="T108" fmla="*/ 384 w 706"/>
              <a:gd name="T109" fmla="*/ 698 h 706"/>
              <a:gd name="T110" fmla="*/ 353 w 706"/>
              <a:gd name="T111" fmla="*/ 706 h 706"/>
              <a:gd name="T112" fmla="*/ 315 w 706"/>
              <a:gd name="T113" fmla="*/ 105 h 706"/>
              <a:gd name="T114" fmla="*/ 164 w 706"/>
              <a:gd name="T115" fmla="*/ 517 h 706"/>
              <a:gd name="T116" fmla="*/ 390 w 706"/>
              <a:gd name="T117" fmla="*/ 600 h 706"/>
              <a:gd name="T118" fmla="*/ 542 w 706"/>
              <a:gd name="T119" fmla="*/ 189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6" h="706">
                <a:moveTo>
                  <a:pt x="353" y="706"/>
                </a:moveTo>
                <a:cubicBezTo>
                  <a:pt x="345" y="706"/>
                  <a:pt x="336" y="706"/>
                  <a:pt x="328" y="705"/>
                </a:cubicBezTo>
                <a:cubicBezTo>
                  <a:pt x="324" y="705"/>
                  <a:pt x="321" y="701"/>
                  <a:pt x="321" y="698"/>
                </a:cubicBezTo>
                <a:cubicBezTo>
                  <a:pt x="322" y="677"/>
                  <a:pt x="309" y="660"/>
                  <a:pt x="289" y="656"/>
                </a:cubicBezTo>
                <a:cubicBezTo>
                  <a:pt x="278" y="653"/>
                  <a:pt x="267" y="651"/>
                  <a:pt x="257" y="647"/>
                </a:cubicBezTo>
                <a:cubicBezTo>
                  <a:pt x="253" y="646"/>
                  <a:pt x="248" y="645"/>
                  <a:pt x="244" y="645"/>
                </a:cubicBezTo>
                <a:cubicBezTo>
                  <a:pt x="229" y="645"/>
                  <a:pt x="215" y="654"/>
                  <a:pt x="208" y="667"/>
                </a:cubicBezTo>
                <a:cubicBezTo>
                  <a:pt x="208" y="667"/>
                  <a:pt x="208" y="667"/>
                  <a:pt x="208" y="667"/>
                </a:cubicBezTo>
                <a:cubicBezTo>
                  <a:pt x="206" y="670"/>
                  <a:pt x="204" y="671"/>
                  <a:pt x="202" y="671"/>
                </a:cubicBezTo>
                <a:cubicBezTo>
                  <a:pt x="200" y="671"/>
                  <a:pt x="199" y="671"/>
                  <a:pt x="199" y="670"/>
                </a:cubicBezTo>
                <a:cubicBezTo>
                  <a:pt x="184" y="663"/>
                  <a:pt x="169" y="655"/>
                  <a:pt x="155" y="645"/>
                </a:cubicBezTo>
                <a:cubicBezTo>
                  <a:pt x="152" y="643"/>
                  <a:pt x="151" y="639"/>
                  <a:pt x="153" y="636"/>
                </a:cubicBezTo>
                <a:cubicBezTo>
                  <a:pt x="153" y="636"/>
                  <a:pt x="153" y="636"/>
                  <a:pt x="153" y="636"/>
                </a:cubicBezTo>
                <a:cubicBezTo>
                  <a:pt x="164" y="619"/>
                  <a:pt x="161" y="597"/>
                  <a:pt x="146" y="583"/>
                </a:cubicBezTo>
                <a:cubicBezTo>
                  <a:pt x="138" y="576"/>
                  <a:pt x="130" y="568"/>
                  <a:pt x="123" y="560"/>
                </a:cubicBezTo>
                <a:cubicBezTo>
                  <a:pt x="115" y="551"/>
                  <a:pt x="104" y="546"/>
                  <a:pt x="92" y="546"/>
                </a:cubicBezTo>
                <a:cubicBezTo>
                  <a:pt x="85" y="546"/>
                  <a:pt x="77" y="548"/>
                  <a:pt x="70" y="552"/>
                </a:cubicBezTo>
                <a:cubicBezTo>
                  <a:pt x="70" y="553"/>
                  <a:pt x="70" y="553"/>
                  <a:pt x="70" y="553"/>
                </a:cubicBezTo>
                <a:cubicBezTo>
                  <a:pt x="69" y="553"/>
                  <a:pt x="68" y="554"/>
                  <a:pt x="66" y="554"/>
                </a:cubicBezTo>
                <a:cubicBezTo>
                  <a:pt x="64" y="554"/>
                  <a:pt x="62" y="553"/>
                  <a:pt x="61" y="551"/>
                </a:cubicBezTo>
                <a:cubicBezTo>
                  <a:pt x="51" y="537"/>
                  <a:pt x="43" y="522"/>
                  <a:pt x="35" y="507"/>
                </a:cubicBezTo>
                <a:cubicBezTo>
                  <a:pt x="34" y="504"/>
                  <a:pt x="35" y="500"/>
                  <a:pt x="39" y="498"/>
                </a:cubicBezTo>
                <a:cubicBezTo>
                  <a:pt x="57" y="489"/>
                  <a:pt x="65" y="468"/>
                  <a:pt x="59" y="449"/>
                </a:cubicBezTo>
                <a:cubicBezTo>
                  <a:pt x="55" y="438"/>
                  <a:pt x="52" y="428"/>
                  <a:pt x="50" y="417"/>
                </a:cubicBezTo>
                <a:cubicBezTo>
                  <a:pt x="46" y="398"/>
                  <a:pt x="29" y="384"/>
                  <a:pt x="10" y="384"/>
                </a:cubicBezTo>
                <a:cubicBezTo>
                  <a:pt x="10" y="384"/>
                  <a:pt x="9" y="384"/>
                  <a:pt x="8" y="384"/>
                </a:cubicBezTo>
                <a:cubicBezTo>
                  <a:pt x="8" y="384"/>
                  <a:pt x="8" y="384"/>
                  <a:pt x="8" y="384"/>
                </a:cubicBezTo>
                <a:cubicBezTo>
                  <a:pt x="4" y="384"/>
                  <a:pt x="1" y="382"/>
                  <a:pt x="1" y="378"/>
                </a:cubicBezTo>
                <a:cubicBezTo>
                  <a:pt x="0" y="370"/>
                  <a:pt x="0" y="361"/>
                  <a:pt x="0" y="353"/>
                </a:cubicBezTo>
                <a:cubicBezTo>
                  <a:pt x="0" y="345"/>
                  <a:pt x="0" y="336"/>
                  <a:pt x="1" y="328"/>
                </a:cubicBezTo>
                <a:cubicBezTo>
                  <a:pt x="1" y="324"/>
                  <a:pt x="4" y="321"/>
                  <a:pt x="8" y="321"/>
                </a:cubicBezTo>
                <a:cubicBezTo>
                  <a:pt x="9" y="321"/>
                  <a:pt x="10" y="321"/>
                  <a:pt x="10" y="321"/>
                </a:cubicBezTo>
                <a:cubicBezTo>
                  <a:pt x="29" y="321"/>
                  <a:pt x="46" y="308"/>
                  <a:pt x="50" y="289"/>
                </a:cubicBezTo>
                <a:cubicBezTo>
                  <a:pt x="52" y="278"/>
                  <a:pt x="55" y="267"/>
                  <a:pt x="59" y="257"/>
                </a:cubicBezTo>
                <a:cubicBezTo>
                  <a:pt x="65" y="238"/>
                  <a:pt x="57" y="217"/>
                  <a:pt x="39" y="208"/>
                </a:cubicBezTo>
                <a:cubicBezTo>
                  <a:pt x="39" y="208"/>
                  <a:pt x="39" y="208"/>
                  <a:pt x="39" y="208"/>
                </a:cubicBezTo>
                <a:cubicBezTo>
                  <a:pt x="35" y="206"/>
                  <a:pt x="34" y="202"/>
                  <a:pt x="35" y="199"/>
                </a:cubicBezTo>
                <a:cubicBezTo>
                  <a:pt x="43" y="184"/>
                  <a:pt x="51" y="169"/>
                  <a:pt x="61" y="155"/>
                </a:cubicBezTo>
                <a:cubicBezTo>
                  <a:pt x="62" y="153"/>
                  <a:pt x="64" y="152"/>
                  <a:pt x="66" y="152"/>
                </a:cubicBezTo>
                <a:cubicBezTo>
                  <a:pt x="67" y="152"/>
                  <a:pt x="69" y="152"/>
                  <a:pt x="70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7" y="158"/>
                  <a:pt x="85" y="160"/>
                  <a:pt x="92" y="160"/>
                </a:cubicBezTo>
                <a:cubicBezTo>
                  <a:pt x="104" y="160"/>
                  <a:pt x="115" y="155"/>
                  <a:pt x="123" y="146"/>
                </a:cubicBezTo>
                <a:cubicBezTo>
                  <a:pt x="130" y="138"/>
                  <a:pt x="138" y="130"/>
                  <a:pt x="146" y="123"/>
                </a:cubicBezTo>
                <a:cubicBezTo>
                  <a:pt x="161" y="109"/>
                  <a:pt x="164" y="87"/>
                  <a:pt x="153" y="70"/>
                </a:cubicBezTo>
                <a:cubicBezTo>
                  <a:pt x="153" y="70"/>
                  <a:pt x="153" y="70"/>
                  <a:pt x="153" y="70"/>
                </a:cubicBezTo>
                <a:cubicBezTo>
                  <a:pt x="151" y="67"/>
                  <a:pt x="152" y="63"/>
                  <a:pt x="155" y="61"/>
                </a:cubicBezTo>
                <a:cubicBezTo>
                  <a:pt x="169" y="51"/>
                  <a:pt x="184" y="43"/>
                  <a:pt x="199" y="35"/>
                </a:cubicBezTo>
                <a:cubicBezTo>
                  <a:pt x="199" y="35"/>
                  <a:pt x="200" y="35"/>
                  <a:pt x="202" y="35"/>
                </a:cubicBezTo>
                <a:cubicBezTo>
                  <a:pt x="204" y="35"/>
                  <a:pt x="206" y="36"/>
                  <a:pt x="208" y="39"/>
                </a:cubicBezTo>
                <a:cubicBezTo>
                  <a:pt x="208" y="39"/>
                  <a:pt x="208" y="39"/>
                  <a:pt x="208" y="39"/>
                </a:cubicBezTo>
                <a:cubicBezTo>
                  <a:pt x="215" y="52"/>
                  <a:pt x="229" y="61"/>
                  <a:pt x="244" y="61"/>
                </a:cubicBezTo>
                <a:cubicBezTo>
                  <a:pt x="248" y="61"/>
                  <a:pt x="253" y="60"/>
                  <a:pt x="257" y="59"/>
                </a:cubicBezTo>
                <a:cubicBezTo>
                  <a:pt x="267" y="55"/>
                  <a:pt x="278" y="52"/>
                  <a:pt x="289" y="50"/>
                </a:cubicBezTo>
                <a:cubicBezTo>
                  <a:pt x="309" y="46"/>
                  <a:pt x="322" y="28"/>
                  <a:pt x="321" y="8"/>
                </a:cubicBezTo>
                <a:cubicBezTo>
                  <a:pt x="321" y="4"/>
                  <a:pt x="324" y="1"/>
                  <a:pt x="328" y="1"/>
                </a:cubicBezTo>
                <a:cubicBezTo>
                  <a:pt x="336" y="0"/>
                  <a:pt x="345" y="0"/>
                  <a:pt x="353" y="0"/>
                </a:cubicBezTo>
                <a:cubicBezTo>
                  <a:pt x="361" y="0"/>
                  <a:pt x="370" y="0"/>
                  <a:pt x="378" y="1"/>
                </a:cubicBezTo>
                <a:cubicBezTo>
                  <a:pt x="382" y="1"/>
                  <a:pt x="385" y="4"/>
                  <a:pt x="384" y="8"/>
                </a:cubicBezTo>
                <a:cubicBezTo>
                  <a:pt x="383" y="28"/>
                  <a:pt x="397" y="46"/>
                  <a:pt x="417" y="50"/>
                </a:cubicBezTo>
                <a:cubicBezTo>
                  <a:pt x="428" y="52"/>
                  <a:pt x="438" y="55"/>
                  <a:pt x="449" y="59"/>
                </a:cubicBezTo>
                <a:cubicBezTo>
                  <a:pt x="453" y="60"/>
                  <a:pt x="457" y="61"/>
                  <a:pt x="462" y="61"/>
                </a:cubicBezTo>
                <a:cubicBezTo>
                  <a:pt x="477" y="61"/>
                  <a:pt x="491" y="52"/>
                  <a:pt x="498" y="39"/>
                </a:cubicBezTo>
                <a:cubicBezTo>
                  <a:pt x="498" y="39"/>
                  <a:pt x="498" y="39"/>
                  <a:pt x="498" y="39"/>
                </a:cubicBezTo>
                <a:cubicBezTo>
                  <a:pt x="499" y="36"/>
                  <a:pt x="502" y="35"/>
                  <a:pt x="504" y="35"/>
                </a:cubicBezTo>
                <a:cubicBezTo>
                  <a:pt x="505" y="35"/>
                  <a:pt x="506" y="35"/>
                  <a:pt x="507" y="35"/>
                </a:cubicBezTo>
                <a:cubicBezTo>
                  <a:pt x="522" y="43"/>
                  <a:pt x="537" y="51"/>
                  <a:pt x="551" y="61"/>
                </a:cubicBezTo>
                <a:cubicBezTo>
                  <a:pt x="554" y="63"/>
                  <a:pt x="555" y="67"/>
                  <a:pt x="553" y="70"/>
                </a:cubicBezTo>
                <a:cubicBezTo>
                  <a:pt x="552" y="70"/>
                  <a:pt x="552" y="70"/>
                  <a:pt x="552" y="70"/>
                </a:cubicBezTo>
                <a:cubicBezTo>
                  <a:pt x="542" y="87"/>
                  <a:pt x="545" y="109"/>
                  <a:pt x="560" y="123"/>
                </a:cubicBezTo>
                <a:cubicBezTo>
                  <a:pt x="568" y="130"/>
                  <a:pt x="576" y="138"/>
                  <a:pt x="583" y="146"/>
                </a:cubicBezTo>
                <a:cubicBezTo>
                  <a:pt x="591" y="155"/>
                  <a:pt x="602" y="160"/>
                  <a:pt x="614" y="160"/>
                </a:cubicBezTo>
                <a:cubicBezTo>
                  <a:pt x="621" y="160"/>
                  <a:pt x="629" y="158"/>
                  <a:pt x="636" y="153"/>
                </a:cubicBezTo>
                <a:cubicBezTo>
                  <a:pt x="637" y="153"/>
                  <a:pt x="638" y="152"/>
                  <a:pt x="639" y="152"/>
                </a:cubicBezTo>
                <a:cubicBezTo>
                  <a:pt x="642" y="152"/>
                  <a:pt x="644" y="153"/>
                  <a:pt x="645" y="155"/>
                </a:cubicBezTo>
                <a:cubicBezTo>
                  <a:pt x="655" y="169"/>
                  <a:pt x="663" y="184"/>
                  <a:pt x="670" y="199"/>
                </a:cubicBezTo>
                <a:cubicBezTo>
                  <a:pt x="672" y="202"/>
                  <a:pt x="671" y="206"/>
                  <a:pt x="667" y="208"/>
                </a:cubicBezTo>
                <a:cubicBezTo>
                  <a:pt x="649" y="217"/>
                  <a:pt x="641" y="238"/>
                  <a:pt x="647" y="257"/>
                </a:cubicBezTo>
                <a:cubicBezTo>
                  <a:pt x="650" y="267"/>
                  <a:pt x="653" y="278"/>
                  <a:pt x="656" y="289"/>
                </a:cubicBezTo>
                <a:cubicBezTo>
                  <a:pt x="660" y="308"/>
                  <a:pt x="676" y="321"/>
                  <a:pt x="695" y="321"/>
                </a:cubicBezTo>
                <a:cubicBezTo>
                  <a:pt x="696" y="321"/>
                  <a:pt x="697" y="321"/>
                  <a:pt x="698" y="321"/>
                </a:cubicBezTo>
                <a:cubicBezTo>
                  <a:pt x="698" y="321"/>
                  <a:pt x="698" y="321"/>
                  <a:pt x="698" y="321"/>
                </a:cubicBezTo>
                <a:cubicBezTo>
                  <a:pt x="702" y="321"/>
                  <a:pt x="705" y="324"/>
                  <a:pt x="705" y="328"/>
                </a:cubicBezTo>
                <a:cubicBezTo>
                  <a:pt x="706" y="336"/>
                  <a:pt x="706" y="345"/>
                  <a:pt x="706" y="353"/>
                </a:cubicBezTo>
                <a:cubicBezTo>
                  <a:pt x="706" y="361"/>
                  <a:pt x="706" y="370"/>
                  <a:pt x="705" y="378"/>
                </a:cubicBezTo>
                <a:cubicBezTo>
                  <a:pt x="705" y="382"/>
                  <a:pt x="702" y="384"/>
                  <a:pt x="698" y="384"/>
                </a:cubicBezTo>
                <a:cubicBezTo>
                  <a:pt x="697" y="384"/>
                  <a:pt x="696" y="384"/>
                  <a:pt x="695" y="384"/>
                </a:cubicBezTo>
                <a:cubicBezTo>
                  <a:pt x="676" y="384"/>
                  <a:pt x="660" y="398"/>
                  <a:pt x="656" y="417"/>
                </a:cubicBezTo>
                <a:cubicBezTo>
                  <a:pt x="653" y="428"/>
                  <a:pt x="650" y="439"/>
                  <a:pt x="647" y="449"/>
                </a:cubicBezTo>
                <a:cubicBezTo>
                  <a:pt x="641" y="468"/>
                  <a:pt x="649" y="489"/>
                  <a:pt x="667" y="498"/>
                </a:cubicBezTo>
                <a:cubicBezTo>
                  <a:pt x="667" y="498"/>
                  <a:pt x="667" y="498"/>
                  <a:pt x="667" y="498"/>
                </a:cubicBezTo>
                <a:cubicBezTo>
                  <a:pt x="671" y="500"/>
                  <a:pt x="672" y="504"/>
                  <a:pt x="670" y="507"/>
                </a:cubicBezTo>
                <a:cubicBezTo>
                  <a:pt x="663" y="522"/>
                  <a:pt x="655" y="537"/>
                  <a:pt x="645" y="551"/>
                </a:cubicBezTo>
                <a:cubicBezTo>
                  <a:pt x="644" y="553"/>
                  <a:pt x="642" y="554"/>
                  <a:pt x="639" y="554"/>
                </a:cubicBezTo>
                <a:cubicBezTo>
                  <a:pt x="639" y="554"/>
                  <a:pt x="637" y="554"/>
                  <a:pt x="636" y="553"/>
                </a:cubicBezTo>
                <a:cubicBezTo>
                  <a:pt x="635" y="552"/>
                  <a:pt x="635" y="552"/>
                  <a:pt x="635" y="552"/>
                </a:cubicBezTo>
                <a:cubicBezTo>
                  <a:pt x="629" y="548"/>
                  <a:pt x="621" y="546"/>
                  <a:pt x="613" y="546"/>
                </a:cubicBezTo>
                <a:cubicBezTo>
                  <a:pt x="602" y="546"/>
                  <a:pt x="591" y="551"/>
                  <a:pt x="583" y="560"/>
                </a:cubicBezTo>
                <a:cubicBezTo>
                  <a:pt x="576" y="568"/>
                  <a:pt x="568" y="576"/>
                  <a:pt x="560" y="583"/>
                </a:cubicBezTo>
                <a:cubicBezTo>
                  <a:pt x="545" y="597"/>
                  <a:pt x="542" y="619"/>
                  <a:pt x="552" y="636"/>
                </a:cubicBezTo>
                <a:cubicBezTo>
                  <a:pt x="553" y="636"/>
                  <a:pt x="553" y="636"/>
                  <a:pt x="553" y="636"/>
                </a:cubicBezTo>
                <a:cubicBezTo>
                  <a:pt x="555" y="639"/>
                  <a:pt x="554" y="643"/>
                  <a:pt x="551" y="645"/>
                </a:cubicBezTo>
                <a:cubicBezTo>
                  <a:pt x="537" y="655"/>
                  <a:pt x="522" y="663"/>
                  <a:pt x="507" y="670"/>
                </a:cubicBezTo>
                <a:cubicBezTo>
                  <a:pt x="506" y="671"/>
                  <a:pt x="505" y="671"/>
                  <a:pt x="504" y="671"/>
                </a:cubicBezTo>
                <a:cubicBezTo>
                  <a:pt x="502" y="671"/>
                  <a:pt x="499" y="670"/>
                  <a:pt x="498" y="667"/>
                </a:cubicBezTo>
                <a:cubicBezTo>
                  <a:pt x="498" y="667"/>
                  <a:pt x="498" y="667"/>
                  <a:pt x="498" y="667"/>
                </a:cubicBezTo>
                <a:cubicBezTo>
                  <a:pt x="491" y="654"/>
                  <a:pt x="477" y="645"/>
                  <a:pt x="462" y="645"/>
                </a:cubicBezTo>
                <a:cubicBezTo>
                  <a:pt x="457" y="645"/>
                  <a:pt x="453" y="646"/>
                  <a:pt x="449" y="647"/>
                </a:cubicBezTo>
                <a:cubicBezTo>
                  <a:pt x="438" y="651"/>
                  <a:pt x="428" y="653"/>
                  <a:pt x="417" y="656"/>
                </a:cubicBezTo>
                <a:cubicBezTo>
                  <a:pt x="397" y="660"/>
                  <a:pt x="383" y="677"/>
                  <a:pt x="384" y="698"/>
                </a:cubicBezTo>
                <a:cubicBezTo>
                  <a:pt x="385" y="701"/>
                  <a:pt x="382" y="705"/>
                  <a:pt x="378" y="705"/>
                </a:cubicBezTo>
                <a:cubicBezTo>
                  <a:pt x="370" y="706"/>
                  <a:pt x="361" y="706"/>
                  <a:pt x="353" y="706"/>
                </a:cubicBezTo>
                <a:moveTo>
                  <a:pt x="353" y="103"/>
                </a:moveTo>
                <a:cubicBezTo>
                  <a:pt x="340" y="103"/>
                  <a:pt x="328" y="104"/>
                  <a:pt x="315" y="105"/>
                </a:cubicBezTo>
                <a:cubicBezTo>
                  <a:pt x="214" y="120"/>
                  <a:pt x="120" y="214"/>
                  <a:pt x="105" y="315"/>
                </a:cubicBezTo>
                <a:cubicBezTo>
                  <a:pt x="95" y="388"/>
                  <a:pt x="116" y="462"/>
                  <a:pt x="164" y="517"/>
                </a:cubicBezTo>
                <a:cubicBezTo>
                  <a:pt x="211" y="572"/>
                  <a:pt x="280" y="603"/>
                  <a:pt x="353" y="603"/>
                </a:cubicBezTo>
                <a:cubicBezTo>
                  <a:pt x="365" y="603"/>
                  <a:pt x="378" y="602"/>
                  <a:pt x="390" y="600"/>
                </a:cubicBezTo>
                <a:cubicBezTo>
                  <a:pt x="491" y="586"/>
                  <a:pt x="586" y="492"/>
                  <a:pt x="600" y="390"/>
                </a:cubicBezTo>
                <a:cubicBezTo>
                  <a:pt x="611" y="318"/>
                  <a:pt x="590" y="244"/>
                  <a:pt x="542" y="189"/>
                </a:cubicBezTo>
                <a:cubicBezTo>
                  <a:pt x="495" y="134"/>
                  <a:pt x="426" y="103"/>
                  <a:pt x="353" y="103"/>
                </a:cubicBezTo>
              </a:path>
            </a:pathLst>
          </a:cu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34"/>
          <p:cNvSpPr/>
          <p:nvPr/>
        </p:nvSpPr>
        <p:spPr bwMode="auto">
          <a:xfrm>
            <a:off x="3860389" y="2062065"/>
            <a:ext cx="1032566" cy="1031137"/>
          </a:xfrm>
          <a:custGeom>
            <a:avLst/>
            <a:gdLst>
              <a:gd name="T0" fmla="*/ 161 w 347"/>
              <a:gd name="T1" fmla="*/ 90 h 347"/>
              <a:gd name="T2" fmla="*/ 186 w 347"/>
              <a:gd name="T3" fmla="*/ 256 h 347"/>
              <a:gd name="T4" fmla="*/ 79 w 347"/>
              <a:gd name="T5" fmla="*/ 159 h 347"/>
              <a:gd name="T6" fmla="*/ 269 w 347"/>
              <a:gd name="T7" fmla="*/ 188 h 347"/>
              <a:gd name="T8" fmla="*/ 130 w 347"/>
              <a:gd name="T9" fmla="*/ 39 h 347"/>
              <a:gd name="T10" fmla="*/ 174 w 347"/>
              <a:gd name="T11" fmla="*/ 12 h 347"/>
              <a:gd name="T12" fmla="*/ 218 w 347"/>
              <a:gd name="T13" fmla="*/ 39 h 347"/>
              <a:gd name="T14" fmla="*/ 242 w 347"/>
              <a:gd name="T15" fmla="*/ 28 h 347"/>
              <a:gd name="T16" fmla="*/ 268 w 347"/>
              <a:gd name="T17" fmla="*/ 68 h 347"/>
              <a:gd name="T18" fmla="*/ 304 w 347"/>
              <a:gd name="T19" fmla="*/ 81 h 347"/>
              <a:gd name="T20" fmla="*/ 309 w 347"/>
              <a:gd name="T21" fmla="*/ 129 h 347"/>
              <a:gd name="T22" fmla="*/ 330 w 347"/>
              <a:gd name="T23" fmla="*/ 157 h 347"/>
              <a:gd name="T24" fmla="*/ 330 w 347"/>
              <a:gd name="T25" fmla="*/ 189 h 347"/>
              <a:gd name="T26" fmla="*/ 309 w 347"/>
              <a:gd name="T27" fmla="*/ 217 h 347"/>
              <a:gd name="T28" fmla="*/ 304 w 347"/>
              <a:gd name="T29" fmla="*/ 266 h 347"/>
              <a:gd name="T30" fmla="*/ 268 w 347"/>
              <a:gd name="T31" fmla="*/ 279 h 347"/>
              <a:gd name="T32" fmla="*/ 242 w 347"/>
              <a:gd name="T33" fmla="*/ 319 h 347"/>
              <a:gd name="T34" fmla="*/ 223 w 347"/>
              <a:gd name="T35" fmla="*/ 307 h 347"/>
              <a:gd name="T36" fmla="*/ 185 w 347"/>
              <a:gd name="T37" fmla="*/ 334 h 347"/>
              <a:gd name="T38" fmla="*/ 145 w 347"/>
              <a:gd name="T39" fmla="*/ 312 h 347"/>
              <a:gd name="T40" fmla="*/ 105 w 347"/>
              <a:gd name="T41" fmla="*/ 319 h 347"/>
              <a:gd name="T42" fmla="*/ 79 w 347"/>
              <a:gd name="T43" fmla="*/ 279 h 347"/>
              <a:gd name="T44" fmla="*/ 47 w 347"/>
              <a:gd name="T45" fmla="*/ 265 h 347"/>
              <a:gd name="T46" fmla="*/ 31 w 347"/>
              <a:gd name="T47" fmla="*/ 237 h 347"/>
              <a:gd name="T48" fmla="*/ 18 w 347"/>
              <a:gd name="T49" fmla="*/ 189 h 347"/>
              <a:gd name="T50" fmla="*/ 13 w 347"/>
              <a:gd name="T51" fmla="*/ 162 h 347"/>
              <a:gd name="T52" fmla="*/ 35 w 347"/>
              <a:gd name="T53" fmla="*/ 144 h 347"/>
              <a:gd name="T54" fmla="*/ 40 w 347"/>
              <a:gd name="T55" fmla="*/ 83 h 347"/>
              <a:gd name="T56" fmla="*/ 68 w 347"/>
              <a:gd name="T57" fmla="*/ 79 h 347"/>
              <a:gd name="T58" fmla="*/ 103 w 347"/>
              <a:gd name="T59" fmla="*/ 28 h 347"/>
              <a:gd name="T60" fmla="*/ 174 w 347"/>
              <a:gd name="T61" fmla="*/ 0 h 347"/>
              <a:gd name="T62" fmla="*/ 126 w 347"/>
              <a:gd name="T63" fmla="*/ 27 h 347"/>
              <a:gd name="T64" fmla="*/ 98 w 347"/>
              <a:gd name="T65" fmla="*/ 17 h 347"/>
              <a:gd name="T66" fmla="*/ 59 w 347"/>
              <a:gd name="T67" fmla="*/ 71 h 347"/>
              <a:gd name="T68" fmla="*/ 30 w 347"/>
              <a:gd name="T69" fmla="*/ 76 h 347"/>
              <a:gd name="T70" fmla="*/ 23 w 347"/>
              <a:gd name="T71" fmla="*/ 141 h 347"/>
              <a:gd name="T72" fmla="*/ 1 w 347"/>
              <a:gd name="T73" fmla="*/ 161 h 347"/>
              <a:gd name="T74" fmla="*/ 18 w 347"/>
              <a:gd name="T75" fmla="*/ 201 h 347"/>
              <a:gd name="T76" fmla="*/ 25 w 347"/>
              <a:gd name="T77" fmla="*/ 227 h 347"/>
              <a:gd name="T78" fmla="*/ 53 w 347"/>
              <a:gd name="T79" fmla="*/ 275 h 347"/>
              <a:gd name="T80" fmla="*/ 71 w 347"/>
              <a:gd name="T81" fmla="*/ 288 h 347"/>
              <a:gd name="T82" fmla="*/ 105 w 347"/>
              <a:gd name="T83" fmla="*/ 331 h 347"/>
              <a:gd name="T84" fmla="*/ 142 w 347"/>
              <a:gd name="T85" fmla="*/ 324 h 347"/>
              <a:gd name="T86" fmla="*/ 186 w 347"/>
              <a:gd name="T87" fmla="*/ 346 h 347"/>
              <a:gd name="T88" fmla="*/ 223 w 347"/>
              <a:gd name="T89" fmla="*/ 319 h 347"/>
              <a:gd name="T90" fmla="*/ 242 w 347"/>
              <a:gd name="T91" fmla="*/ 331 h 347"/>
              <a:gd name="T92" fmla="*/ 276 w 347"/>
              <a:gd name="T93" fmla="*/ 288 h 347"/>
              <a:gd name="T94" fmla="*/ 304 w 347"/>
              <a:gd name="T95" fmla="*/ 278 h 347"/>
              <a:gd name="T96" fmla="*/ 320 w 347"/>
              <a:gd name="T97" fmla="*/ 221 h 347"/>
              <a:gd name="T98" fmla="*/ 330 w 347"/>
              <a:gd name="T99" fmla="*/ 201 h 347"/>
              <a:gd name="T100" fmla="*/ 330 w 347"/>
              <a:gd name="T101" fmla="*/ 145 h 347"/>
              <a:gd name="T102" fmla="*/ 320 w 347"/>
              <a:gd name="T103" fmla="*/ 126 h 347"/>
              <a:gd name="T104" fmla="*/ 304 w 347"/>
              <a:gd name="T105" fmla="*/ 69 h 347"/>
              <a:gd name="T106" fmla="*/ 276 w 347"/>
              <a:gd name="T107" fmla="*/ 59 h 347"/>
              <a:gd name="T108" fmla="*/ 242 w 347"/>
              <a:gd name="T109" fmla="*/ 16 h 347"/>
              <a:gd name="T110" fmla="*/ 222 w 347"/>
              <a:gd name="T111" fmla="*/ 27 h 347"/>
              <a:gd name="T112" fmla="*/ 174 w 347"/>
              <a:gd name="T113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7" h="347">
                <a:moveTo>
                  <a:pt x="174" y="257"/>
                </a:moveTo>
                <a:cubicBezTo>
                  <a:pt x="152" y="257"/>
                  <a:pt x="130" y="248"/>
                  <a:pt x="115" y="233"/>
                </a:cubicBezTo>
                <a:cubicBezTo>
                  <a:pt x="96" y="214"/>
                  <a:pt x="87" y="187"/>
                  <a:pt x="91" y="161"/>
                </a:cubicBezTo>
                <a:cubicBezTo>
                  <a:pt x="96" y="127"/>
                  <a:pt x="128" y="95"/>
                  <a:pt x="161" y="90"/>
                </a:cubicBezTo>
                <a:cubicBezTo>
                  <a:pt x="165" y="90"/>
                  <a:pt x="170" y="89"/>
                  <a:pt x="174" y="89"/>
                </a:cubicBezTo>
                <a:cubicBezTo>
                  <a:pt x="196" y="89"/>
                  <a:pt x="217" y="98"/>
                  <a:pt x="233" y="114"/>
                </a:cubicBezTo>
                <a:cubicBezTo>
                  <a:pt x="252" y="133"/>
                  <a:pt x="261" y="159"/>
                  <a:pt x="257" y="186"/>
                </a:cubicBezTo>
                <a:cubicBezTo>
                  <a:pt x="252" y="219"/>
                  <a:pt x="220" y="251"/>
                  <a:pt x="186" y="256"/>
                </a:cubicBezTo>
                <a:cubicBezTo>
                  <a:pt x="182" y="257"/>
                  <a:pt x="178" y="257"/>
                  <a:pt x="174" y="257"/>
                </a:cubicBezTo>
                <a:moveTo>
                  <a:pt x="174" y="77"/>
                </a:moveTo>
                <a:cubicBezTo>
                  <a:pt x="169" y="77"/>
                  <a:pt x="164" y="78"/>
                  <a:pt x="159" y="78"/>
                </a:cubicBezTo>
                <a:cubicBezTo>
                  <a:pt x="121" y="84"/>
                  <a:pt x="85" y="120"/>
                  <a:pt x="79" y="159"/>
                </a:cubicBezTo>
                <a:cubicBezTo>
                  <a:pt x="75" y="189"/>
                  <a:pt x="84" y="219"/>
                  <a:pt x="106" y="241"/>
                </a:cubicBezTo>
                <a:cubicBezTo>
                  <a:pt x="124" y="259"/>
                  <a:pt x="148" y="269"/>
                  <a:pt x="174" y="269"/>
                </a:cubicBezTo>
                <a:cubicBezTo>
                  <a:pt x="179" y="269"/>
                  <a:pt x="183" y="269"/>
                  <a:pt x="188" y="268"/>
                </a:cubicBezTo>
                <a:cubicBezTo>
                  <a:pt x="227" y="262"/>
                  <a:pt x="263" y="226"/>
                  <a:pt x="269" y="188"/>
                </a:cubicBezTo>
                <a:cubicBezTo>
                  <a:pt x="273" y="157"/>
                  <a:pt x="263" y="127"/>
                  <a:pt x="242" y="105"/>
                </a:cubicBezTo>
                <a:cubicBezTo>
                  <a:pt x="223" y="87"/>
                  <a:pt x="199" y="77"/>
                  <a:pt x="174" y="77"/>
                </a:cubicBezTo>
                <a:moveTo>
                  <a:pt x="125" y="39"/>
                </a:moveTo>
                <a:cubicBezTo>
                  <a:pt x="126" y="39"/>
                  <a:pt x="128" y="39"/>
                  <a:pt x="130" y="39"/>
                </a:cubicBezTo>
                <a:cubicBezTo>
                  <a:pt x="135" y="37"/>
                  <a:pt x="140" y="36"/>
                  <a:pt x="145" y="35"/>
                </a:cubicBezTo>
                <a:cubicBezTo>
                  <a:pt x="153" y="33"/>
                  <a:pt x="158" y="26"/>
                  <a:pt x="158" y="17"/>
                </a:cubicBezTo>
                <a:cubicBezTo>
                  <a:pt x="158" y="15"/>
                  <a:pt x="160" y="12"/>
                  <a:pt x="162" y="12"/>
                </a:cubicBezTo>
                <a:cubicBezTo>
                  <a:pt x="166" y="12"/>
                  <a:pt x="170" y="12"/>
                  <a:pt x="174" y="12"/>
                </a:cubicBezTo>
                <a:cubicBezTo>
                  <a:pt x="178" y="12"/>
                  <a:pt x="181" y="12"/>
                  <a:pt x="185" y="12"/>
                </a:cubicBezTo>
                <a:cubicBezTo>
                  <a:pt x="188" y="12"/>
                  <a:pt x="190" y="15"/>
                  <a:pt x="190" y="17"/>
                </a:cubicBezTo>
                <a:cubicBezTo>
                  <a:pt x="189" y="26"/>
                  <a:pt x="195" y="33"/>
                  <a:pt x="203" y="35"/>
                </a:cubicBezTo>
                <a:cubicBezTo>
                  <a:pt x="208" y="36"/>
                  <a:pt x="213" y="37"/>
                  <a:pt x="218" y="39"/>
                </a:cubicBezTo>
                <a:cubicBezTo>
                  <a:pt x="220" y="39"/>
                  <a:pt x="221" y="39"/>
                  <a:pt x="223" y="39"/>
                </a:cubicBezTo>
                <a:cubicBezTo>
                  <a:pt x="229" y="39"/>
                  <a:pt x="234" y="36"/>
                  <a:pt x="238" y="31"/>
                </a:cubicBezTo>
                <a:cubicBezTo>
                  <a:pt x="238" y="30"/>
                  <a:pt x="238" y="30"/>
                  <a:pt x="238" y="30"/>
                </a:cubicBezTo>
                <a:cubicBezTo>
                  <a:pt x="239" y="29"/>
                  <a:pt x="241" y="28"/>
                  <a:pt x="242" y="28"/>
                </a:cubicBezTo>
                <a:cubicBezTo>
                  <a:pt x="243" y="28"/>
                  <a:pt x="244" y="28"/>
                  <a:pt x="244" y="28"/>
                </a:cubicBezTo>
                <a:cubicBezTo>
                  <a:pt x="251" y="31"/>
                  <a:pt x="258" y="35"/>
                  <a:pt x="264" y="40"/>
                </a:cubicBezTo>
                <a:cubicBezTo>
                  <a:pt x="266" y="41"/>
                  <a:pt x="267" y="44"/>
                  <a:pt x="266" y="46"/>
                </a:cubicBezTo>
                <a:cubicBezTo>
                  <a:pt x="261" y="53"/>
                  <a:pt x="262" y="62"/>
                  <a:pt x="268" y="68"/>
                </a:cubicBezTo>
                <a:cubicBezTo>
                  <a:pt x="272" y="71"/>
                  <a:pt x="276" y="75"/>
                  <a:pt x="279" y="79"/>
                </a:cubicBezTo>
                <a:cubicBezTo>
                  <a:pt x="283" y="82"/>
                  <a:pt x="287" y="84"/>
                  <a:pt x="292" y="84"/>
                </a:cubicBezTo>
                <a:cubicBezTo>
                  <a:pt x="295" y="84"/>
                  <a:pt x="298" y="83"/>
                  <a:pt x="301" y="81"/>
                </a:cubicBezTo>
                <a:cubicBezTo>
                  <a:pt x="302" y="81"/>
                  <a:pt x="303" y="81"/>
                  <a:pt x="304" y="81"/>
                </a:cubicBezTo>
                <a:cubicBezTo>
                  <a:pt x="305" y="81"/>
                  <a:pt x="307" y="81"/>
                  <a:pt x="308" y="83"/>
                </a:cubicBezTo>
                <a:cubicBezTo>
                  <a:pt x="312" y="89"/>
                  <a:pt x="316" y="96"/>
                  <a:pt x="319" y="103"/>
                </a:cubicBezTo>
                <a:cubicBezTo>
                  <a:pt x="320" y="105"/>
                  <a:pt x="319" y="108"/>
                  <a:pt x="317" y="109"/>
                </a:cubicBezTo>
                <a:cubicBezTo>
                  <a:pt x="309" y="113"/>
                  <a:pt x="306" y="121"/>
                  <a:pt x="309" y="129"/>
                </a:cubicBezTo>
                <a:cubicBezTo>
                  <a:pt x="310" y="134"/>
                  <a:pt x="311" y="139"/>
                  <a:pt x="312" y="144"/>
                </a:cubicBezTo>
                <a:cubicBezTo>
                  <a:pt x="314" y="152"/>
                  <a:pt x="321" y="157"/>
                  <a:pt x="329" y="157"/>
                </a:cubicBezTo>
                <a:cubicBezTo>
                  <a:pt x="329" y="157"/>
                  <a:pt x="329" y="157"/>
                  <a:pt x="33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32" y="157"/>
                  <a:pt x="335" y="159"/>
                  <a:pt x="335" y="162"/>
                </a:cubicBezTo>
                <a:cubicBezTo>
                  <a:pt x="335" y="166"/>
                  <a:pt x="335" y="169"/>
                  <a:pt x="335" y="173"/>
                </a:cubicBezTo>
                <a:cubicBezTo>
                  <a:pt x="335" y="177"/>
                  <a:pt x="335" y="181"/>
                  <a:pt x="335" y="185"/>
                </a:cubicBezTo>
                <a:cubicBezTo>
                  <a:pt x="335" y="187"/>
                  <a:pt x="332" y="189"/>
                  <a:pt x="330" y="189"/>
                </a:cubicBezTo>
                <a:cubicBezTo>
                  <a:pt x="330" y="189"/>
                  <a:pt x="330" y="189"/>
                  <a:pt x="330" y="189"/>
                </a:cubicBezTo>
                <a:cubicBezTo>
                  <a:pt x="329" y="189"/>
                  <a:pt x="329" y="189"/>
                  <a:pt x="329" y="189"/>
                </a:cubicBezTo>
                <a:cubicBezTo>
                  <a:pt x="321" y="189"/>
                  <a:pt x="314" y="195"/>
                  <a:pt x="312" y="202"/>
                </a:cubicBezTo>
                <a:cubicBezTo>
                  <a:pt x="311" y="207"/>
                  <a:pt x="310" y="212"/>
                  <a:pt x="309" y="217"/>
                </a:cubicBezTo>
                <a:cubicBezTo>
                  <a:pt x="306" y="225"/>
                  <a:pt x="309" y="234"/>
                  <a:pt x="317" y="237"/>
                </a:cubicBezTo>
                <a:cubicBezTo>
                  <a:pt x="319" y="239"/>
                  <a:pt x="320" y="241"/>
                  <a:pt x="319" y="244"/>
                </a:cubicBezTo>
                <a:cubicBezTo>
                  <a:pt x="316" y="251"/>
                  <a:pt x="312" y="257"/>
                  <a:pt x="308" y="264"/>
                </a:cubicBezTo>
                <a:cubicBezTo>
                  <a:pt x="307" y="265"/>
                  <a:pt x="305" y="266"/>
                  <a:pt x="304" y="266"/>
                </a:cubicBezTo>
                <a:cubicBezTo>
                  <a:pt x="303" y="266"/>
                  <a:pt x="302" y="265"/>
                  <a:pt x="301" y="265"/>
                </a:cubicBezTo>
                <a:cubicBezTo>
                  <a:pt x="298" y="263"/>
                  <a:pt x="295" y="262"/>
                  <a:pt x="292" y="262"/>
                </a:cubicBezTo>
                <a:cubicBezTo>
                  <a:pt x="287" y="262"/>
                  <a:pt x="283" y="264"/>
                  <a:pt x="279" y="268"/>
                </a:cubicBezTo>
                <a:cubicBezTo>
                  <a:pt x="276" y="272"/>
                  <a:pt x="272" y="275"/>
                  <a:pt x="268" y="279"/>
                </a:cubicBezTo>
                <a:cubicBezTo>
                  <a:pt x="262" y="284"/>
                  <a:pt x="261" y="293"/>
                  <a:pt x="266" y="300"/>
                </a:cubicBezTo>
                <a:cubicBezTo>
                  <a:pt x="267" y="303"/>
                  <a:pt x="266" y="305"/>
                  <a:pt x="264" y="307"/>
                </a:cubicBezTo>
                <a:cubicBezTo>
                  <a:pt x="258" y="311"/>
                  <a:pt x="251" y="315"/>
                  <a:pt x="244" y="318"/>
                </a:cubicBezTo>
                <a:cubicBezTo>
                  <a:pt x="244" y="319"/>
                  <a:pt x="243" y="319"/>
                  <a:pt x="242" y="319"/>
                </a:cubicBezTo>
                <a:cubicBezTo>
                  <a:pt x="241" y="319"/>
                  <a:pt x="239" y="318"/>
                  <a:pt x="238" y="316"/>
                </a:cubicBezTo>
                <a:cubicBezTo>
                  <a:pt x="238" y="315"/>
                  <a:pt x="238" y="315"/>
                  <a:pt x="238" y="315"/>
                </a:cubicBezTo>
                <a:cubicBezTo>
                  <a:pt x="238" y="315"/>
                  <a:pt x="238" y="315"/>
                  <a:pt x="238" y="315"/>
                </a:cubicBezTo>
                <a:cubicBezTo>
                  <a:pt x="234" y="310"/>
                  <a:pt x="229" y="307"/>
                  <a:pt x="223" y="307"/>
                </a:cubicBezTo>
                <a:cubicBezTo>
                  <a:pt x="221" y="307"/>
                  <a:pt x="220" y="307"/>
                  <a:pt x="218" y="308"/>
                </a:cubicBezTo>
                <a:cubicBezTo>
                  <a:pt x="213" y="309"/>
                  <a:pt x="208" y="311"/>
                  <a:pt x="203" y="312"/>
                </a:cubicBezTo>
                <a:cubicBezTo>
                  <a:pt x="195" y="314"/>
                  <a:pt x="189" y="321"/>
                  <a:pt x="190" y="329"/>
                </a:cubicBezTo>
                <a:cubicBezTo>
                  <a:pt x="190" y="332"/>
                  <a:pt x="188" y="334"/>
                  <a:pt x="185" y="334"/>
                </a:cubicBezTo>
                <a:cubicBezTo>
                  <a:pt x="181" y="334"/>
                  <a:pt x="178" y="335"/>
                  <a:pt x="174" y="335"/>
                </a:cubicBezTo>
                <a:cubicBezTo>
                  <a:pt x="170" y="335"/>
                  <a:pt x="166" y="334"/>
                  <a:pt x="162" y="334"/>
                </a:cubicBezTo>
                <a:cubicBezTo>
                  <a:pt x="160" y="334"/>
                  <a:pt x="158" y="332"/>
                  <a:pt x="158" y="329"/>
                </a:cubicBezTo>
                <a:cubicBezTo>
                  <a:pt x="158" y="321"/>
                  <a:pt x="153" y="314"/>
                  <a:pt x="145" y="312"/>
                </a:cubicBezTo>
                <a:cubicBezTo>
                  <a:pt x="140" y="311"/>
                  <a:pt x="135" y="309"/>
                  <a:pt x="130" y="308"/>
                </a:cubicBezTo>
                <a:cubicBezTo>
                  <a:pt x="128" y="307"/>
                  <a:pt x="126" y="307"/>
                  <a:pt x="125" y="307"/>
                </a:cubicBezTo>
                <a:cubicBezTo>
                  <a:pt x="118" y="307"/>
                  <a:pt x="113" y="310"/>
                  <a:pt x="110" y="316"/>
                </a:cubicBezTo>
                <a:cubicBezTo>
                  <a:pt x="109" y="318"/>
                  <a:pt x="107" y="319"/>
                  <a:pt x="105" y="319"/>
                </a:cubicBezTo>
                <a:cubicBezTo>
                  <a:pt x="105" y="319"/>
                  <a:pt x="104" y="319"/>
                  <a:pt x="103" y="318"/>
                </a:cubicBezTo>
                <a:cubicBezTo>
                  <a:pt x="96" y="315"/>
                  <a:pt x="90" y="311"/>
                  <a:pt x="83" y="307"/>
                </a:cubicBezTo>
                <a:cubicBezTo>
                  <a:pt x="81" y="305"/>
                  <a:pt x="81" y="303"/>
                  <a:pt x="82" y="300"/>
                </a:cubicBezTo>
                <a:cubicBezTo>
                  <a:pt x="87" y="293"/>
                  <a:pt x="85" y="284"/>
                  <a:pt x="79" y="279"/>
                </a:cubicBezTo>
                <a:cubicBezTo>
                  <a:pt x="75" y="275"/>
                  <a:pt x="72" y="272"/>
                  <a:pt x="68" y="268"/>
                </a:cubicBezTo>
                <a:cubicBezTo>
                  <a:pt x="65" y="264"/>
                  <a:pt x="60" y="262"/>
                  <a:pt x="56" y="262"/>
                </a:cubicBezTo>
                <a:cubicBezTo>
                  <a:pt x="53" y="262"/>
                  <a:pt x="50" y="263"/>
                  <a:pt x="47" y="265"/>
                </a:cubicBezTo>
                <a:cubicBezTo>
                  <a:pt x="47" y="265"/>
                  <a:pt x="47" y="265"/>
                  <a:pt x="47" y="265"/>
                </a:cubicBezTo>
                <a:cubicBezTo>
                  <a:pt x="46" y="265"/>
                  <a:pt x="45" y="266"/>
                  <a:pt x="44" y="266"/>
                </a:cubicBezTo>
                <a:cubicBezTo>
                  <a:pt x="43" y="266"/>
                  <a:pt x="41" y="265"/>
                  <a:pt x="40" y="264"/>
                </a:cubicBezTo>
                <a:cubicBezTo>
                  <a:pt x="36" y="257"/>
                  <a:pt x="32" y="251"/>
                  <a:pt x="29" y="244"/>
                </a:cubicBezTo>
                <a:cubicBezTo>
                  <a:pt x="28" y="241"/>
                  <a:pt x="28" y="239"/>
                  <a:pt x="31" y="237"/>
                </a:cubicBezTo>
                <a:cubicBezTo>
                  <a:pt x="38" y="234"/>
                  <a:pt x="42" y="225"/>
                  <a:pt x="39" y="217"/>
                </a:cubicBezTo>
                <a:cubicBezTo>
                  <a:pt x="38" y="212"/>
                  <a:pt x="36" y="207"/>
                  <a:pt x="35" y="202"/>
                </a:cubicBezTo>
                <a:cubicBezTo>
                  <a:pt x="34" y="195"/>
                  <a:pt x="27" y="189"/>
                  <a:pt x="19" y="189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15" y="189"/>
                  <a:pt x="13" y="187"/>
                  <a:pt x="13" y="185"/>
                </a:cubicBezTo>
                <a:cubicBezTo>
                  <a:pt x="13" y="181"/>
                  <a:pt x="12" y="177"/>
                  <a:pt x="12" y="173"/>
                </a:cubicBezTo>
                <a:cubicBezTo>
                  <a:pt x="12" y="169"/>
                  <a:pt x="13" y="166"/>
                  <a:pt x="13" y="162"/>
                </a:cubicBezTo>
                <a:cubicBezTo>
                  <a:pt x="13" y="159"/>
                  <a:pt x="15" y="157"/>
                  <a:pt x="18" y="157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18" y="157"/>
                  <a:pt x="18" y="157"/>
                  <a:pt x="19" y="157"/>
                </a:cubicBezTo>
                <a:cubicBezTo>
                  <a:pt x="27" y="157"/>
                  <a:pt x="34" y="152"/>
                  <a:pt x="35" y="144"/>
                </a:cubicBezTo>
                <a:cubicBezTo>
                  <a:pt x="36" y="139"/>
                  <a:pt x="38" y="134"/>
                  <a:pt x="39" y="129"/>
                </a:cubicBezTo>
                <a:cubicBezTo>
                  <a:pt x="42" y="121"/>
                  <a:pt x="38" y="113"/>
                  <a:pt x="31" y="109"/>
                </a:cubicBezTo>
                <a:cubicBezTo>
                  <a:pt x="28" y="108"/>
                  <a:pt x="28" y="105"/>
                  <a:pt x="29" y="103"/>
                </a:cubicBezTo>
                <a:cubicBezTo>
                  <a:pt x="32" y="96"/>
                  <a:pt x="36" y="89"/>
                  <a:pt x="40" y="83"/>
                </a:cubicBezTo>
                <a:cubicBezTo>
                  <a:pt x="41" y="81"/>
                  <a:pt x="43" y="81"/>
                  <a:pt x="44" y="81"/>
                </a:cubicBezTo>
                <a:cubicBezTo>
                  <a:pt x="45" y="81"/>
                  <a:pt x="46" y="81"/>
                  <a:pt x="47" y="82"/>
                </a:cubicBezTo>
                <a:cubicBezTo>
                  <a:pt x="50" y="83"/>
                  <a:pt x="53" y="84"/>
                  <a:pt x="56" y="84"/>
                </a:cubicBezTo>
                <a:cubicBezTo>
                  <a:pt x="60" y="84"/>
                  <a:pt x="65" y="82"/>
                  <a:pt x="68" y="79"/>
                </a:cubicBezTo>
                <a:cubicBezTo>
                  <a:pt x="72" y="75"/>
                  <a:pt x="75" y="71"/>
                  <a:pt x="79" y="68"/>
                </a:cubicBezTo>
                <a:cubicBezTo>
                  <a:pt x="85" y="62"/>
                  <a:pt x="87" y="53"/>
                  <a:pt x="82" y="46"/>
                </a:cubicBezTo>
                <a:cubicBezTo>
                  <a:pt x="81" y="44"/>
                  <a:pt x="81" y="41"/>
                  <a:pt x="83" y="40"/>
                </a:cubicBezTo>
                <a:cubicBezTo>
                  <a:pt x="90" y="35"/>
                  <a:pt x="96" y="31"/>
                  <a:pt x="103" y="28"/>
                </a:cubicBezTo>
                <a:cubicBezTo>
                  <a:pt x="104" y="28"/>
                  <a:pt x="105" y="28"/>
                  <a:pt x="105" y="28"/>
                </a:cubicBezTo>
                <a:cubicBezTo>
                  <a:pt x="107" y="28"/>
                  <a:pt x="109" y="29"/>
                  <a:pt x="110" y="30"/>
                </a:cubicBezTo>
                <a:cubicBezTo>
                  <a:pt x="113" y="36"/>
                  <a:pt x="118" y="39"/>
                  <a:pt x="125" y="39"/>
                </a:cubicBezTo>
                <a:moveTo>
                  <a:pt x="174" y="0"/>
                </a:moveTo>
                <a:cubicBezTo>
                  <a:pt x="170" y="0"/>
                  <a:pt x="166" y="0"/>
                  <a:pt x="161" y="0"/>
                </a:cubicBezTo>
                <a:cubicBezTo>
                  <a:pt x="152" y="1"/>
                  <a:pt x="145" y="9"/>
                  <a:pt x="146" y="18"/>
                </a:cubicBezTo>
                <a:cubicBezTo>
                  <a:pt x="146" y="20"/>
                  <a:pt x="144" y="22"/>
                  <a:pt x="142" y="23"/>
                </a:cubicBezTo>
                <a:cubicBezTo>
                  <a:pt x="137" y="24"/>
                  <a:pt x="131" y="25"/>
                  <a:pt x="126" y="27"/>
                </a:cubicBezTo>
                <a:cubicBezTo>
                  <a:pt x="126" y="27"/>
                  <a:pt x="125" y="27"/>
                  <a:pt x="125" y="27"/>
                </a:cubicBezTo>
                <a:cubicBezTo>
                  <a:pt x="123" y="27"/>
                  <a:pt x="121" y="26"/>
                  <a:pt x="120" y="25"/>
                </a:cubicBezTo>
                <a:cubicBezTo>
                  <a:pt x="117" y="19"/>
                  <a:pt x="111" y="16"/>
                  <a:pt x="105" y="16"/>
                </a:cubicBezTo>
                <a:cubicBezTo>
                  <a:pt x="103" y="16"/>
                  <a:pt x="100" y="16"/>
                  <a:pt x="98" y="17"/>
                </a:cubicBezTo>
                <a:cubicBezTo>
                  <a:pt x="91" y="21"/>
                  <a:pt x="83" y="25"/>
                  <a:pt x="77" y="30"/>
                </a:cubicBezTo>
                <a:cubicBezTo>
                  <a:pt x="69" y="35"/>
                  <a:pt x="67" y="45"/>
                  <a:pt x="72" y="53"/>
                </a:cubicBezTo>
                <a:cubicBezTo>
                  <a:pt x="73" y="55"/>
                  <a:pt x="73" y="57"/>
                  <a:pt x="71" y="59"/>
                </a:cubicBezTo>
                <a:cubicBezTo>
                  <a:pt x="67" y="63"/>
                  <a:pt x="63" y="66"/>
                  <a:pt x="59" y="71"/>
                </a:cubicBezTo>
                <a:cubicBezTo>
                  <a:pt x="59" y="72"/>
                  <a:pt x="57" y="72"/>
                  <a:pt x="56" y="72"/>
                </a:cubicBezTo>
                <a:cubicBezTo>
                  <a:pt x="55" y="72"/>
                  <a:pt x="54" y="72"/>
                  <a:pt x="53" y="71"/>
                </a:cubicBezTo>
                <a:cubicBezTo>
                  <a:pt x="50" y="70"/>
                  <a:pt x="47" y="69"/>
                  <a:pt x="44" y="69"/>
                </a:cubicBezTo>
                <a:cubicBezTo>
                  <a:pt x="39" y="69"/>
                  <a:pt x="33" y="71"/>
                  <a:pt x="30" y="76"/>
                </a:cubicBezTo>
                <a:cubicBezTo>
                  <a:pt x="26" y="83"/>
                  <a:pt x="21" y="90"/>
                  <a:pt x="18" y="97"/>
                </a:cubicBezTo>
                <a:cubicBezTo>
                  <a:pt x="14" y="106"/>
                  <a:pt x="17" y="116"/>
                  <a:pt x="25" y="120"/>
                </a:cubicBezTo>
                <a:cubicBezTo>
                  <a:pt x="27" y="121"/>
                  <a:pt x="28" y="123"/>
                  <a:pt x="28" y="126"/>
                </a:cubicBezTo>
                <a:cubicBezTo>
                  <a:pt x="26" y="131"/>
                  <a:pt x="25" y="136"/>
                  <a:pt x="23" y="141"/>
                </a:cubicBezTo>
                <a:cubicBezTo>
                  <a:pt x="23" y="144"/>
                  <a:pt x="21" y="145"/>
                  <a:pt x="19" y="145"/>
                </a:cubicBezTo>
                <a:cubicBezTo>
                  <a:pt x="19" y="145"/>
                  <a:pt x="19" y="145"/>
                  <a:pt x="18" y="145"/>
                </a:cubicBezTo>
                <a:cubicBezTo>
                  <a:pt x="18" y="145"/>
                  <a:pt x="18" y="145"/>
                  <a:pt x="18" y="145"/>
                </a:cubicBezTo>
                <a:cubicBezTo>
                  <a:pt x="9" y="145"/>
                  <a:pt x="1" y="152"/>
                  <a:pt x="1" y="161"/>
                </a:cubicBezTo>
                <a:cubicBezTo>
                  <a:pt x="1" y="165"/>
                  <a:pt x="0" y="169"/>
                  <a:pt x="0" y="173"/>
                </a:cubicBezTo>
                <a:cubicBezTo>
                  <a:pt x="0" y="177"/>
                  <a:pt x="1" y="182"/>
                  <a:pt x="1" y="186"/>
                </a:cubicBezTo>
                <a:cubicBezTo>
                  <a:pt x="1" y="194"/>
                  <a:pt x="9" y="201"/>
                  <a:pt x="18" y="201"/>
                </a:cubicBezTo>
                <a:cubicBezTo>
                  <a:pt x="18" y="201"/>
                  <a:pt x="18" y="201"/>
                  <a:pt x="18" y="201"/>
                </a:cubicBezTo>
                <a:cubicBezTo>
                  <a:pt x="19" y="201"/>
                  <a:pt x="19" y="201"/>
                  <a:pt x="19" y="201"/>
                </a:cubicBezTo>
                <a:cubicBezTo>
                  <a:pt x="21" y="201"/>
                  <a:pt x="23" y="203"/>
                  <a:pt x="23" y="205"/>
                </a:cubicBezTo>
                <a:cubicBezTo>
                  <a:pt x="25" y="210"/>
                  <a:pt x="26" y="216"/>
                  <a:pt x="28" y="221"/>
                </a:cubicBezTo>
                <a:cubicBezTo>
                  <a:pt x="28" y="223"/>
                  <a:pt x="27" y="226"/>
                  <a:pt x="25" y="227"/>
                </a:cubicBezTo>
                <a:cubicBezTo>
                  <a:pt x="17" y="231"/>
                  <a:pt x="14" y="241"/>
                  <a:pt x="18" y="249"/>
                </a:cubicBezTo>
                <a:cubicBezTo>
                  <a:pt x="21" y="256"/>
                  <a:pt x="26" y="264"/>
                  <a:pt x="30" y="270"/>
                </a:cubicBezTo>
                <a:cubicBezTo>
                  <a:pt x="33" y="275"/>
                  <a:pt x="39" y="278"/>
                  <a:pt x="44" y="278"/>
                </a:cubicBezTo>
                <a:cubicBezTo>
                  <a:pt x="47" y="278"/>
                  <a:pt x="50" y="277"/>
                  <a:pt x="53" y="275"/>
                </a:cubicBezTo>
                <a:cubicBezTo>
                  <a:pt x="53" y="275"/>
                  <a:pt x="53" y="275"/>
                  <a:pt x="53" y="275"/>
                </a:cubicBezTo>
                <a:cubicBezTo>
                  <a:pt x="54" y="274"/>
                  <a:pt x="55" y="274"/>
                  <a:pt x="56" y="274"/>
                </a:cubicBezTo>
                <a:cubicBezTo>
                  <a:pt x="57" y="274"/>
                  <a:pt x="59" y="275"/>
                  <a:pt x="59" y="276"/>
                </a:cubicBezTo>
                <a:cubicBezTo>
                  <a:pt x="63" y="280"/>
                  <a:pt x="67" y="284"/>
                  <a:pt x="71" y="288"/>
                </a:cubicBezTo>
                <a:cubicBezTo>
                  <a:pt x="73" y="289"/>
                  <a:pt x="73" y="292"/>
                  <a:pt x="72" y="294"/>
                </a:cubicBezTo>
                <a:cubicBezTo>
                  <a:pt x="67" y="301"/>
                  <a:pt x="69" y="312"/>
                  <a:pt x="77" y="317"/>
                </a:cubicBezTo>
                <a:cubicBezTo>
                  <a:pt x="83" y="321"/>
                  <a:pt x="91" y="326"/>
                  <a:pt x="98" y="329"/>
                </a:cubicBezTo>
                <a:cubicBezTo>
                  <a:pt x="100" y="330"/>
                  <a:pt x="103" y="331"/>
                  <a:pt x="105" y="331"/>
                </a:cubicBezTo>
                <a:cubicBezTo>
                  <a:pt x="111" y="331"/>
                  <a:pt x="117" y="327"/>
                  <a:pt x="120" y="322"/>
                </a:cubicBezTo>
                <a:cubicBezTo>
                  <a:pt x="121" y="320"/>
                  <a:pt x="123" y="319"/>
                  <a:pt x="125" y="319"/>
                </a:cubicBezTo>
                <a:cubicBezTo>
                  <a:pt x="125" y="319"/>
                  <a:pt x="126" y="319"/>
                  <a:pt x="126" y="319"/>
                </a:cubicBezTo>
                <a:cubicBezTo>
                  <a:pt x="131" y="321"/>
                  <a:pt x="137" y="322"/>
                  <a:pt x="142" y="324"/>
                </a:cubicBezTo>
                <a:cubicBezTo>
                  <a:pt x="144" y="324"/>
                  <a:pt x="146" y="326"/>
                  <a:pt x="146" y="329"/>
                </a:cubicBezTo>
                <a:cubicBezTo>
                  <a:pt x="145" y="338"/>
                  <a:pt x="152" y="346"/>
                  <a:pt x="161" y="346"/>
                </a:cubicBezTo>
                <a:cubicBezTo>
                  <a:pt x="166" y="346"/>
                  <a:pt x="170" y="347"/>
                  <a:pt x="174" y="347"/>
                </a:cubicBezTo>
                <a:cubicBezTo>
                  <a:pt x="178" y="347"/>
                  <a:pt x="182" y="346"/>
                  <a:pt x="186" y="346"/>
                </a:cubicBezTo>
                <a:cubicBezTo>
                  <a:pt x="195" y="346"/>
                  <a:pt x="202" y="338"/>
                  <a:pt x="202" y="329"/>
                </a:cubicBezTo>
                <a:cubicBezTo>
                  <a:pt x="202" y="326"/>
                  <a:pt x="203" y="324"/>
                  <a:pt x="206" y="324"/>
                </a:cubicBezTo>
                <a:cubicBezTo>
                  <a:pt x="211" y="322"/>
                  <a:pt x="216" y="321"/>
                  <a:pt x="222" y="319"/>
                </a:cubicBezTo>
                <a:cubicBezTo>
                  <a:pt x="222" y="319"/>
                  <a:pt x="223" y="319"/>
                  <a:pt x="223" y="319"/>
                </a:cubicBezTo>
                <a:cubicBezTo>
                  <a:pt x="225" y="319"/>
                  <a:pt x="227" y="320"/>
                  <a:pt x="227" y="322"/>
                </a:cubicBezTo>
                <a:cubicBezTo>
                  <a:pt x="228" y="323"/>
                  <a:pt x="228" y="323"/>
                  <a:pt x="228" y="323"/>
                </a:cubicBezTo>
                <a:cubicBezTo>
                  <a:pt x="228" y="323"/>
                  <a:pt x="228" y="323"/>
                  <a:pt x="228" y="323"/>
                </a:cubicBezTo>
                <a:cubicBezTo>
                  <a:pt x="231" y="328"/>
                  <a:pt x="237" y="331"/>
                  <a:pt x="242" y="331"/>
                </a:cubicBezTo>
                <a:cubicBezTo>
                  <a:pt x="245" y="331"/>
                  <a:pt x="247" y="330"/>
                  <a:pt x="250" y="329"/>
                </a:cubicBezTo>
                <a:cubicBezTo>
                  <a:pt x="257" y="326"/>
                  <a:pt x="264" y="321"/>
                  <a:pt x="271" y="317"/>
                </a:cubicBezTo>
                <a:cubicBezTo>
                  <a:pt x="278" y="312"/>
                  <a:pt x="281" y="301"/>
                  <a:pt x="276" y="294"/>
                </a:cubicBezTo>
                <a:cubicBezTo>
                  <a:pt x="274" y="292"/>
                  <a:pt x="275" y="289"/>
                  <a:pt x="276" y="288"/>
                </a:cubicBezTo>
                <a:cubicBezTo>
                  <a:pt x="281" y="284"/>
                  <a:pt x="284" y="280"/>
                  <a:pt x="288" y="276"/>
                </a:cubicBezTo>
                <a:cubicBezTo>
                  <a:pt x="289" y="275"/>
                  <a:pt x="290" y="274"/>
                  <a:pt x="292" y="274"/>
                </a:cubicBezTo>
                <a:cubicBezTo>
                  <a:pt x="293" y="274"/>
                  <a:pt x="294" y="275"/>
                  <a:pt x="294" y="275"/>
                </a:cubicBezTo>
                <a:cubicBezTo>
                  <a:pt x="297" y="277"/>
                  <a:pt x="300" y="278"/>
                  <a:pt x="304" y="278"/>
                </a:cubicBezTo>
                <a:cubicBezTo>
                  <a:pt x="309" y="278"/>
                  <a:pt x="314" y="275"/>
                  <a:pt x="317" y="270"/>
                </a:cubicBezTo>
                <a:cubicBezTo>
                  <a:pt x="322" y="264"/>
                  <a:pt x="326" y="256"/>
                  <a:pt x="330" y="249"/>
                </a:cubicBezTo>
                <a:cubicBezTo>
                  <a:pt x="334" y="241"/>
                  <a:pt x="330" y="231"/>
                  <a:pt x="322" y="227"/>
                </a:cubicBezTo>
                <a:cubicBezTo>
                  <a:pt x="320" y="226"/>
                  <a:pt x="319" y="223"/>
                  <a:pt x="320" y="221"/>
                </a:cubicBezTo>
                <a:cubicBezTo>
                  <a:pt x="322" y="216"/>
                  <a:pt x="323" y="210"/>
                  <a:pt x="324" y="205"/>
                </a:cubicBezTo>
                <a:cubicBezTo>
                  <a:pt x="325" y="203"/>
                  <a:pt x="327" y="201"/>
                  <a:pt x="329" y="201"/>
                </a:cubicBezTo>
                <a:cubicBezTo>
                  <a:pt x="329" y="201"/>
                  <a:pt x="329" y="201"/>
                  <a:pt x="329" y="201"/>
                </a:cubicBezTo>
                <a:cubicBezTo>
                  <a:pt x="329" y="201"/>
                  <a:pt x="330" y="201"/>
                  <a:pt x="330" y="201"/>
                </a:cubicBezTo>
                <a:cubicBezTo>
                  <a:pt x="339" y="201"/>
                  <a:pt x="346" y="194"/>
                  <a:pt x="347" y="186"/>
                </a:cubicBezTo>
                <a:cubicBezTo>
                  <a:pt x="347" y="181"/>
                  <a:pt x="347" y="177"/>
                  <a:pt x="347" y="173"/>
                </a:cubicBezTo>
                <a:cubicBezTo>
                  <a:pt x="347" y="169"/>
                  <a:pt x="347" y="165"/>
                  <a:pt x="347" y="161"/>
                </a:cubicBezTo>
                <a:cubicBezTo>
                  <a:pt x="346" y="152"/>
                  <a:pt x="339" y="145"/>
                  <a:pt x="330" y="145"/>
                </a:cubicBezTo>
                <a:cubicBezTo>
                  <a:pt x="330" y="145"/>
                  <a:pt x="329" y="145"/>
                  <a:pt x="329" y="145"/>
                </a:cubicBezTo>
                <a:cubicBezTo>
                  <a:pt x="329" y="145"/>
                  <a:pt x="329" y="145"/>
                  <a:pt x="329" y="145"/>
                </a:cubicBezTo>
                <a:cubicBezTo>
                  <a:pt x="327" y="145"/>
                  <a:pt x="325" y="144"/>
                  <a:pt x="324" y="141"/>
                </a:cubicBezTo>
                <a:cubicBezTo>
                  <a:pt x="323" y="136"/>
                  <a:pt x="322" y="131"/>
                  <a:pt x="320" y="126"/>
                </a:cubicBezTo>
                <a:cubicBezTo>
                  <a:pt x="319" y="123"/>
                  <a:pt x="320" y="121"/>
                  <a:pt x="322" y="120"/>
                </a:cubicBezTo>
                <a:cubicBezTo>
                  <a:pt x="330" y="116"/>
                  <a:pt x="334" y="106"/>
                  <a:pt x="330" y="97"/>
                </a:cubicBezTo>
                <a:cubicBezTo>
                  <a:pt x="326" y="90"/>
                  <a:pt x="322" y="83"/>
                  <a:pt x="317" y="76"/>
                </a:cubicBezTo>
                <a:cubicBezTo>
                  <a:pt x="314" y="71"/>
                  <a:pt x="309" y="69"/>
                  <a:pt x="304" y="69"/>
                </a:cubicBezTo>
                <a:cubicBezTo>
                  <a:pt x="300" y="69"/>
                  <a:pt x="297" y="70"/>
                  <a:pt x="294" y="71"/>
                </a:cubicBezTo>
                <a:cubicBezTo>
                  <a:pt x="294" y="72"/>
                  <a:pt x="293" y="72"/>
                  <a:pt x="292" y="72"/>
                </a:cubicBezTo>
                <a:cubicBezTo>
                  <a:pt x="290" y="72"/>
                  <a:pt x="289" y="72"/>
                  <a:pt x="288" y="71"/>
                </a:cubicBezTo>
                <a:cubicBezTo>
                  <a:pt x="284" y="66"/>
                  <a:pt x="281" y="63"/>
                  <a:pt x="276" y="59"/>
                </a:cubicBezTo>
                <a:cubicBezTo>
                  <a:pt x="275" y="57"/>
                  <a:pt x="274" y="55"/>
                  <a:pt x="276" y="53"/>
                </a:cubicBezTo>
                <a:cubicBezTo>
                  <a:pt x="281" y="45"/>
                  <a:pt x="278" y="35"/>
                  <a:pt x="271" y="30"/>
                </a:cubicBezTo>
                <a:cubicBezTo>
                  <a:pt x="264" y="25"/>
                  <a:pt x="257" y="21"/>
                  <a:pt x="250" y="17"/>
                </a:cubicBezTo>
                <a:cubicBezTo>
                  <a:pt x="247" y="16"/>
                  <a:pt x="245" y="16"/>
                  <a:pt x="242" y="16"/>
                </a:cubicBezTo>
                <a:cubicBezTo>
                  <a:pt x="237" y="16"/>
                  <a:pt x="231" y="19"/>
                  <a:pt x="228" y="24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6"/>
                  <a:pt x="225" y="27"/>
                  <a:pt x="223" y="27"/>
                </a:cubicBezTo>
                <a:cubicBezTo>
                  <a:pt x="223" y="27"/>
                  <a:pt x="222" y="27"/>
                  <a:pt x="222" y="27"/>
                </a:cubicBezTo>
                <a:cubicBezTo>
                  <a:pt x="216" y="25"/>
                  <a:pt x="211" y="24"/>
                  <a:pt x="206" y="23"/>
                </a:cubicBezTo>
                <a:cubicBezTo>
                  <a:pt x="203" y="22"/>
                  <a:pt x="202" y="20"/>
                  <a:pt x="202" y="18"/>
                </a:cubicBezTo>
                <a:cubicBezTo>
                  <a:pt x="202" y="9"/>
                  <a:pt x="195" y="1"/>
                  <a:pt x="186" y="0"/>
                </a:cubicBezTo>
                <a:cubicBezTo>
                  <a:pt x="182" y="0"/>
                  <a:pt x="178" y="0"/>
                  <a:pt x="17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0" name="任意多边形 35"/>
          <p:cNvSpPr/>
          <p:nvPr/>
        </p:nvSpPr>
        <p:spPr bwMode="auto">
          <a:xfrm>
            <a:off x="6898294" y="4604303"/>
            <a:ext cx="718365" cy="716920"/>
          </a:xfrm>
          <a:custGeom>
            <a:avLst/>
            <a:gdLst>
              <a:gd name="T0" fmla="*/ 111 w 239"/>
              <a:gd name="T1" fmla="*/ 62 h 239"/>
              <a:gd name="T2" fmla="*/ 128 w 239"/>
              <a:gd name="T3" fmla="*/ 177 h 239"/>
              <a:gd name="T4" fmla="*/ 54 w 239"/>
              <a:gd name="T5" fmla="*/ 110 h 239"/>
              <a:gd name="T6" fmla="*/ 185 w 239"/>
              <a:gd name="T7" fmla="*/ 129 h 239"/>
              <a:gd name="T8" fmla="*/ 89 w 239"/>
              <a:gd name="T9" fmla="*/ 27 h 239"/>
              <a:gd name="T10" fmla="*/ 119 w 239"/>
              <a:gd name="T11" fmla="*/ 8 h 239"/>
              <a:gd name="T12" fmla="*/ 150 w 239"/>
              <a:gd name="T13" fmla="*/ 27 h 239"/>
              <a:gd name="T14" fmla="*/ 167 w 239"/>
              <a:gd name="T15" fmla="*/ 19 h 239"/>
              <a:gd name="T16" fmla="*/ 185 w 239"/>
              <a:gd name="T17" fmla="*/ 47 h 239"/>
              <a:gd name="T18" fmla="*/ 209 w 239"/>
              <a:gd name="T19" fmla="*/ 56 h 239"/>
              <a:gd name="T20" fmla="*/ 212 w 239"/>
              <a:gd name="T21" fmla="*/ 89 h 239"/>
              <a:gd name="T22" fmla="*/ 227 w 239"/>
              <a:gd name="T23" fmla="*/ 109 h 239"/>
              <a:gd name="T24" fmla="*/ 227 w 239"/>
              <a:gd name="T25" fmla="*/ 131 h 239"/>
              <a:gd name="T26" fmla="*/ 212 w 239"/>
              <a:gd name="T27" fmla="*/ 150 h 239"/>
              <a:gd name="T28" fmla="*/ 209 w 239"/>
              <a:gd name="T29" fmla="*/ 183 h 239"/>
              <a:gd name="T30" fmla="*/ 185 w 239"/>
              <a:gd name="T31" fmla="*/ 192 h 239"/>
              <a:gd name="T32" fmla="*/ 167 w 239"/>
              <a:gd name="T33" fmla="*/ 220 h 239"/>
              <a:gd name="T34" fmla="*/ 154 w 239"/>
              <a:gd name="T35" fmla="*/ 212 h 239"/>
              <a:gd name="T36" fmla="*/ 127 w 239"/>
              <a:gd name="T37" fmla="*/ 231 h 239"/>
              <a:gd name="T38" fmla="*/ 99 w 239"/>
              <a:gd name="T39" fmla="*/ 215 h 239"/>
              <a:gd name="T40" fmla="*/ 72 w 239"/>
              <a:gd name="T41" fmla="*/ 220 h 239"/>
              <a:gd name="T42" fmla="*/ 54 w 239"/>
              <a:gd name="T43" fmla="*/ 192 h 239"/>
              <a:gd name="T44" fmla="*/ 32 w 239"/>
              <a:gd name="T45" fmla="*/ 183 h 239"/>
              <a:gd name="T46" fmla="*/ 21 w 239"/>
              <a:gd name="T47" fmla="*/ 164 h 239"/>
              <a:gd name="T48" fmla="*/ 12 w 239"/>
              <a:gd name="T49" fmla="*/ 131 h 239"/>
              <a:gd name="T50" fmla="*/ 8 w 239"/>
              <a:gd name="T51" fmla="*/ 112 h 239"/>
              <a:gd name="T52" fmla="*/ 24 w 239"/>
              <a:gd name="T53" fmla="*/ 99 h 239"/>
              <a:gd name="T54" fmla="*/ 27 w 239"/>
              <a:gd name="T55" fmla="*/ 57 h 239"/>
              <a:gd name="T56" fmla="*/ 47 w 239"/>
              <a:gd name="T57" fmla="*/ 54 h 239"/>
              <a:gd name="T58" fmla="*/ 71 w 239"/>
              <a:gd name="T59" fmla="*/ 19 h 239"/>
              <a:gd name="T60" fmla="*/ 119 w 239"/>
              <a:gd name="T61" fmla="*/ 0 h 239"/>
              <a:gd name="T62" fmla="*/ 87 w 239"/>
              <a:gd name="T63" fmla="*/ 19 h 239"/>
              <a:gd name="T64" fmla="*/ 67 w 239"/>
              <a:gd name="T65" fmla="*/ 12 h 239"/>
              <a:gd name="T66" fmla="*/ 41 w 239"/>
              <a:gd name="T67" fmla="*/ 49 h 239"/>
              <a:gd name="T68" fmla="*/ 20 w 239"/>
              <a:gd name="T69" fmla="*/ 52 h 239"/>
              <a:gd name="T70" fmla="*/ 16 w 239"/>
              <a:gd name="T71" fmla="*/ 98 h 239"/>
              <a:gd name="T72" fmla="*/ 0 w 239"/>
              <a:gd name="T73" fmla="*/ 111 h 239"/>
              <a:gd name="T74" fmla="*/ 12 w 239"/>
              <a:gd name="T75" fmla="*/ 139 h 239"/>
              <a:gd name="T76" fmla="*/ 17 w 239"/>
              <a:gd name="T77" fmla="*/ 157 h 239"/>
              <a:gd name="T78" fmla="*/ 36 w 239"/>
              <a:gd name="T79" fmla="*/ 190 h 239"/>
              <a:gd name="T80" fmla="*/ 49 w 239"/>
              <a:gd name="T81" fmla="*/ 199 h 239"/>
              <a:gd name="T82" fmla="*/ 72 w 239"/>
              <a:gd name="T83" fmla="*/ 228 h 239"/>
              <a:gd name="T84" fmla="*/ 98 w 239"/>
              <a:gd name="T85" fmla="*/ 223 h 239"/>
              <a:gd name="T86" fmla="*/ 128 w 239"/>
              <a:gd name="T87" fmla="*/ 239 h 239"/>
              <a:gd name="T88" fmla="*/ 153 w 239"/>
              <a:gd name="T89" fmla="*/ 220 h 239"/>
              <a:gd name="T90" fmla="*/ 167 w 239"/>
              <a:gd name="T91" fmla="*/ 228 h 239"/>
              <a:gd name="T92" fmla="*/ 190 w 239"/>
              <a:gd name="T93" fmla="*/ 199 h 239"/>
              <a:gd name="T94" fmla="*/ 209 w 239"/>
              <a:gd name="T95" fmla="*/ 192 h 239"/>
              <a:gd name="T96" fmla="*/ 220 w 239"/>
              <a:gd name="T97" fmla="*/ 153 h 239"/>
              <a:gd name="T98" fmla="*/ 227 w 239"/>
              <a:gd name="T99" fmla="*/ 139 h 239"/>
              <a:gd name="T100" fmla="*/ 227 w 239"/>
              <a:gd name="T101" fmla="*/ 100 h 239"/>
              <a:gd name="T102" fmla="*/ 220 w 239"/>
              <a:gd name="T103" fmla="*/ 87 h 239"/>
              <a:gd name="T104" fmla="*/ 209 w 239"/>
              <a:gd name="T105" fmla="*/ 47 h 239"/>
              <a:gd name="T106" fmla="*/ 190 w 239"/>
              <a:gd name="T107" fmla="*/ 41 h 239"/>
              <a:gd name="T108" fmla="*/ 167 w 239"/>
              <a:gd name="T109" fmla="*/ 11 h 239"/>
              <a:gd name="T110" fmla="*/ 152 w 239"/>
              <a:gd name="T111" fmla="*/ 19 h 239"/>
              <a:gd name="T112" fmla="*/ 119 w 239"/>
              <a:gd name="T113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9" h="239">
                <a:moveTo>
                  <a:pt x="119" y="177"/>
                </a:moveTo>
                <a:cubicBezTo>
                  <a:pt x="104" y="177"/>
                  <a:pt x="90" y="172"/>
                  <a:pt x="79" y="161"/>
                </a:cubicBezTo>
                <a:cubicBezTo>
                  <a:pt x="65" y="147"/>
                  <a:pt x="60" y="129"/>
                  <a:pt x="62" y="111"/>
                </a:cubicBezTo>
                <a:cubicBezTo>
                  <a:pt x="66" y="88"/>
                  <a:pt x="88" y="66"/>
                  <a:pt x="111" y="62"/>
                </a:cubicBezTo>
                <a:cubicBezTo>
                  <a:pt x="114" y="62"/>
                  <a:pt x="117" y="62"/>
                  <a:pt x="119" y="62"/>
                </a:cubicBezTo>
                <a:cubicBezTo>
                  <a:pt x="135" y="62"/>
                  <a:pt x="149" y="68"/>
                  <a:pt x="160" y="79"/>
                </a:cubicBezTo>
                <a:cubicBezTo>
                  <a:pt x="173" y="92"/>
                  <a:pt x="179" y="110"/>
                  <a:pt x="177" y="128"/>
                </a:cubicBezTo>
                <a:cubicBezTo>
                  <a:pt x="173" y="151"/>
                  <a:pt x="151" y="174"/>
                  <a:pt x="128" y="177"/>
                </a:cubicBezTo>
                <a:cubicBezTo>
                  <a:pt x="125" y="177"/>
                  <a:pt x="122" y="177"/>
                  <a:pt x="119" y="177"/>
                </a:cubicBezTo>
                <a:moveTo>
                  <a:pt x="119" y="53"/>
                </a:moveTo>
                <a:cubicBezTo>
                  <a:pt x="116" y="53"/>
                  <a:pt x="113" y="54"/>
                  <a:pt x="110" y="54"/>
                </a:cubicBezTo>
                <a:cubicBezTo>
                  <a:pt x="83" y="58"/>
                  <a:pt x="58" y="83"/>
                  <a:pt x="54" y="110"/>
                </a:cubicBezTo>
                <a:cubicBezTo>
                  <a:pt x="51" y="131"/>
                  <a:pt x="58" y="151"/>
                  <a:pt x="73" y="166"/>
                </a:cubicBezTo>
                <a:cubicBezTo>
                  <a:pt x="85" y="179"/>
                  <a:pt x="102" y="186"/>
                  <a:pt x="119" y="186"/>
                </a:cubicBezTo>
                <a:cubicBezTo>
                  <a:pt x="123" y="186"/>
                  <a:pt x="126" y="186"/>
                  <a:pt x="129" y="185"/>
                </a:cubicBezTo>
                <a:cubicBezTo>
                  <a:pt x="156" y="181"/>
                  <a:pt x="181" y="156"/>
                  <a:pt x="185" y="129"/>
                </a:cubicBezTo>
                <a:cubicBezTo>
                  <a:pt x="188" y="108"/>
                  <a:pt x="181" y="88"/>
                  <a:pt x="166" y="73"/>
                </a:cubicBezTo>
                <a:cubicBezTo>
                  <a:pt x="154" y="60"/>
                  <a:pt x="137" y="53"/>
                  <a:pt x="119" y="53"/>
                </a:cubicBezTo>
                <a:moveTo>
                  <a:pt x="85" y="27"/>
                </a:moveTo>
                <a:cubicBezTo>
                  <a:pt x="87" y="27"/>
                  <a:pt x="88" y="27"/>
                  <a:pt x="89" y="27"/>
                </a:cubicBezTo>
                <a:cubicBezTo>
                  <a:pt x="92" y="25"/>
                  <a:pt x="96" y="25"/>
                  <a:pt x="99" y="24"/>
                </a:cubicBezTo>
                <a:cubicBezTo>
                  <a:pt x="105" y="23"/>
                  <a:pt x="109" y="18"/>
                  <a:pt x="109" y="12"/>
                </a:cubicBezTo>
                <a:cubicBezTo>
                  <a:pt x="108" y="10"/>
                  <a:pt x="110" y="9"/>
                  <a:pt x="112" y="8"/>
                </a:cubicBezTo>
                <a:cubicBezTo>
                  <a:pt x="114" y="8"/>
                  <a:pt x="117" y="8"/>
                  <a:pt x="119" y="8"/>
                </a:cubicBezTo>
                <a:cubicBezTo>
                  <a:pt x="122" y="8"/>
                  <a:pt x="125" y="8"/>
                  <a:pt x="127" y="8"/>
                </a:cubicBezTo>
                <a:cubicBezTo>
                  <a:pt x="129" y="9"/>
                  <a:pt x="131" y="10"/>
                  <a:pt x="130" y="12"/>
                </a:cubicBezTo>
                <a:cubicBezTo>
                  <a:pt x="130" y="18"/>
                  <a:pt x="134" y="23"/>
                  <a:pt x="140" y="24"/>
                </a:cubicBezTo>
                <a:cubicBezTo>
                  <a:pt x="143" y="25"/>
                  <a:pt x="147" y="25"/>
                  <a:pt x="150" y="27"/>
                </a:cubicBezTo>
                <a:cubicBezTo>
                  <a:pt x="151" y="27"/>
                  <a:pt x="152" y="27"/>
                  <a:pt x="154" y="27"/>
                </a:cubicBezTo>
                <a:cubicBezTo>
                  <a:pt x="158" y="27"/>
                  <a:pt x="161" y="25"/>
                  <a:pt x="163" y="21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4" y="20"/>
                  <a:pt x="166" y="19"/>
                  <a:pt x="167" y="19"/>
                </a:cubicBezTo>
                <a:cubicBezTo>
                  <a:pt x="167" y="19"/>
                  <a:pt x="168" y="19"/>
                  <a:pt x="168" y="19"/>
                </a:cubicBezTo>
                <a:cubicBezTo>
                  <a:pt x="173" y="22"/>
                  <a:pt x="178" y="24"/>
                  <a:pt x="182" y="27"/>
                </a:cubicBezTo>
                <a:cubicBezTo>
                  <a:pt x="183" y="28"/>
                  <a:pt x="184" y="30"/>
                  <a:pt x="183" y="32"/>
                </a:cubicBezTo>
                <a:cubicBezTo>
                  <a:pt x="180" y="37"/>
                  <a:pt x="181" y="43"/>
                  <a:pt x="185" y="47"/>
                </a:cubicBezTo>
                <a:cubicBezTo>
                  <a:pt x="187" y="49"/>
                  <a:pt x="190" y="52"/>
                  <a:pt x="192" y="54"/>
                </a:cubicBezTo>
                <a:cubicBezTo>
                  <a:pt x="195" y="57"/>
                  <a:pt x="198" y="58"/>
                  <a:pt x="201" y="58"/>
                </a:cubicBezTo>
                <a:cubicBezTo>
                  <a:pt x="203" y="58"/>
                  <a:pt x="205" y="58"/>
                  <a:pt x="207" y="56"/>
                </a:cubicBezTo>
                <a:cubicBezTo>
                  <a:pt x="208" y="56"/>
                  <a:pt x="208" y="56"/>
                  <a:pt x="209" y="56"/>
                </a:cubicBezTo>
                <a:cubicBezTo>
                  <a:pt x="210" y="56"/>
                  <a:pt x="211" y="56"/>
                  <a:pt x="212" y="57"/>
                </a:cubicBezTo>
                <a:cubicBezTo>
                  <a:pt x="215" y="61"/>
                  <a:pt x="217" y="66"/>
                  <a:pt x="220" y="71"/>
                </a:cubicBezTo>
                <a:cubicBezTo>
                  <a:pt x="221" y="72"/>
                  <a:pt x="220" y="74"/>
                  <a:pt x="218" y="75"/>
                </a:cubicBezTo>
                <a:cubicBezTo>
                  <a:pt x="213" y="78"/>
                  <a:pt x="211" y="84"/>
                  <a:pt x="212" y="89"/>
                </a:cubicBezTo>
                <a:cubicBezTo>
                  <a:pt x="214" y="93"/>
                  <a:pt x="214" y="96"/>
                  <a:pt x="215" y="99"/>
                </a:cubicBezTo>
                <a:cubicBezTo>
                  <a:pt x="216" y="105"/>
                  <a:pt x="221" y="109"/>
                  <a:pt x="226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9" y="109"/>
                  <a:pt x="231" y="110"/>
                  <a:pt x="231" y="112"/>
                </a:cubicBezTo>
                <a:cubicBezTo>
                  <a:pt x="231" y="114"/>
                  <a:pt x="231" y="117"/>
                  <a:pt x="231" y="120"/>
                </a:cubicBezTo>
                <a:cubicBezTo>
                  <a:pt x="231" y="122"/>
                  <a:pt x="231" y="125"/>
                  <a:pt x="231" y="127"/>
                </a:cubicBezTo>
                <a:cubicBezTo>
                  <a:pt x="231" y="129"/>
                  <a:pt x="229" y="131"/>
                  <a:pt x="227" y="131"/>
                </a:cubicBezTo>
                <a:cubicBezTo>
                  <a:pt x="227" y="131"/>
                  <a:pt x="227" y="131"/>
                  <a:pt x="227" y="131"/>
                </a:cubicBezTo>
                <a:cubicBezTo>
                  <a:pt x="227" y="131"/>
                  <a:pt x="227" y="131"/>
                  <a:pt x="227" y="131"/>
                </a:cubicBezTo>
                <a:cubicBezTo>
                  <a:pt x="221" y="131"/>
                  <a:pt x="216" y="134"/>
                  <a:pt x="215" y="140"/>
                </a:cubicBezTo>
                <a:cubicBezTo>
                  <a:pt x="214" y="143"/>
                  <a:pt x="214" y="147"/>
                  <a:pt x="212" y="150"/>
                </a:cubicBezTo>
                <a:cubicBezTo>
                  <a:pt x="211" y="155"/>
                  <a:pt x="213" y="161"/>
                  <a:pt x="218" y="164"/>
                </a:cubicBezTo>
                <a:cubicBezTo>
                  <a:pt x="220" y="165"/>
                  <a:pt x="221" y="167"/>
                  <a:pt x="220" y="168"/>
                </a:cubicBezTo>
                <a:cubicBezTo>
                  <a:pt x="217" y="173"/>
                  <a:pt x="215" y="178"/>
                  <a:pt x="212" y="182"/>
                </a:cubicBezTo>
                <a:cubicBezTo>
                  <a:pt x="211" y="183"/>
                  <a:pt x="210" y="183"/>
                  <a:pt x="209" y="183"/>
                </a:cubicBezTo>
                <a:cubicBezTo>
                  <a:pt x="208" y="183"/>
                  <a:pt x="208" y="183"/>
                  <a:pt x="207" y="183"/>
                </a:cubicBezTo>
                <a:cubicBezTo>
                  <a:pt x="205" y="182"/>
                  <a:pt x="203" y="181"/>
                  <a:pt x="201" y="181"/>
                </a:cubicBezTo>
                <a:cubicBezTo>
                  <a:pt x="198" y="181"/>
                  <a:pt x="195" y="182"/>
                  <a:pt x="192" y="185"/>
                </a:cubicBezTo>
                <a:cubicBezTo>
                  <a:pt x="190" y="188"/>
                  <a:pt x="187" y="190"/>
                  <a:pt x="185" y="192"/>
                </a:cubicBezTo>
                <a:cubicBezTo>
                  <a:pt x="181" y="196"/>
                  <a:pt x="180" y="203"/>
                  <a:pt x="183" y="207"/>
                </a:cubicBezTo>
                <a:cubicBezTo>
                  <a:pt x="184" y="209"/>
                  <a:pt x="183" y="211"/>
                  <a:pt x="182" y="212"/>
                </a:cubicBezTo>
                <a:cubicBezTo>
                  <a:pt x="178" y="215"/>
                  <a:pt x="173" y="218"/>
                  <a:pt x="168" y="220"/>
                </a:cubicBezTo>
                <a:cubicBezTo>
                  <a:pt x="168" y="220"/>
                  <a:pt x="167" y="220"/>
                  <a:pt x="167" y="220"/>
                </a:cubicBezTo>
                <a:cubicBezTo>
                  <a:pt x="166" y="220"/>
                  <a:pt x="164" y="219"/>
                  <a:pt x="164" y="218"/>
                </a:cubicBezTo>
                <a:cubicBezTo>
                  <a:pt x="164" y="218"/>
                  <a:pt x="164" y="218"/>
                  <a:pt x="164" y="218"/>
                </a:cubicBezTo>
                <a:cubicBezTo>
                  <a:pt x="163" y="218"/>
                  <a:pt x="163" y="218"/>
                  <a:pt x="163" y="218"/>
                </a:cubicBezTo>
                <a:cubicBezTo>
                  <a:pt x="161" y="214"/>
                  <a:pt x="158" y="212"/>
                  <a:pt x="154" y="212"/>
                </a:cubicBezTo>
                <a:cubicBezTo>
                  <a:pt x="152" y="212"/>
                  <a:pt x="151" y="212"/>
                  <a:pt x="150" y="213"/>
                </a:cubicBezTo>
                <a:cubicBezTo>
                  <a:pt x="147" y="214"/>
                  <a:pt x="143" y="215"/>
                  <a:pt x="140" y="215"/>
                </a:cubicBezTo>
                <a:cubicBezTo>
                  <a:pt x="134" y="216"/>
                  <a:pt x="130" y="222"/>
                  <a:pt x="130" y="227"/>
                </a:cubicBezTo>
                <a:cubicBezTo>
                  <a:pt x="131" y="229"/>
                  <a:pt x="129" y="231"/>
                  <a:pt x="127" y="231"/>
                </a:cubicBezTo>
                <a:cubicBezTo>
                  <a:pt x="125" y="231"/>
                  <a:pt x="122" y="231"/>
                  <a:pt x="119" y="231"/>
                </a:cubicBezTo>
                <a:cubicBezTo>
                  <a:pt x="117" y="231"/>
                  <a:pt x="114" y="231"/>
                  <a:pt x="112" y="231"/>
                </a:cubicBezTo>
                <a:cubicBezTo>
                  <a:pt x="110" y="231"/>
                  <a:pt x="108" y="229"/>
                  <a:pt x="109" y="227"/>
                </a:cubicBezTo>
                <a:cubicBezTo>
                  <a:pt x="109" y="222"/>
                  <a:pt x="105" y="216"/>
                  <a:pt x="99" y="215"/>
                </a:cubicBezTo>
                <a:cubicBezTo>
                  <a:pt x="96" y="215"/>
                  <a:pt x="92" y="214"/>
                  <a:pt x="89" y="213"/>
                </a:cubicBezTo>
                <a:cubicBezTo>
                  <a:pt x="88" y="212"/>
                  <a:pt x="87" y="212"/>
                  <a:pt x="85" y="212"/>
                </a:cubicBezTo>
                <a:cubicBezTo>
                  <a:pt x="81" y="212"/>
                  <a:pt x="77" y="214"/>
                  <a:pt x="75" y="218"/>
                </a:cubicBezTo>
                <a:cubicBezTo>
                  <a:pt x="75" y="219"/>
                  <a:pt x="73" y="220"/>
                  <a:pt x="72" y="220"/>
                </a:cubicBezTo>
                <a:cubicBezTo>
                  <a:pt x="72" y="220"/>
                  <a:pt x="71" y="220"/>
                  <a:pt x="71" y="220"/>
                </a:cubicBezTo>
                <a:cubicBezTo>
                  <a:pt x="66" y="218"/>
                  <a:pt x="61" y="215"/>
                  <a:pt x="57" y="212"/>
                </a:cubicBezTo>
                <a:cubicBezTo>
                  <a:pt x="56" y="211"/>
                  <a:pt x="55" y="209"/>
                  <a:pt x="56" y="207"/>
                </a:cubicBezTo>
                <a:cubicBezTo>
                  <a:pt x="59" y="203"/>
                  <a:pt x="58" y="196"/>
                  <a:pt x="54" y="192"/>
                </a:cubicBezTo>
                <a:cubicBezTo>
                  <a:pt x="52" y="190"/>
                  <a:pt x="49" y="188"/>
                  <a:pt x="47" y="185"/>
                </a:cubicBezTo>
                <a:cubicBezTo>
                  <a:pt x="44" y="182"/>
                  <a:pt x="41" y="181"/>
                  <a:pt x="38" y="181"/>
                </a:cubicBezTo>
                <a:cubicBezTo>
                  <a:pt x="36" y="181"/>
                  <a:pt x="34" y="182"/>
                  <a:pt x="32" y="18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1" y="183"/>
                  <a:pt x="31" y="183"/>
                  <a:pt x="30" y="183"/>
                </a:cubicBezTo>
                <a:cubicBezTo>
                  <a:pt x="29" y="183"/>
                  <a:pt x="28" y="183"/>
                  <a:pt x="27" y="182"/>
                </a:cubicBezTo>
                <a:cubicBezTo>
                  <a:pt x="24" y="178"/>
                  <a:pt x="22" y="173"/>
                  <a:pt x="19" y="168"/>
                </a:cubicBezTo>
                <a:cubicBezTo>
                  <a:pt x="18" y="167"/>
                  <a:pt x="19" y="165"/>
                  <a:pt x="21" y="164"/>
                </a:cubicBezTo>
                <a:cubicBezTo>
                  <a:pt x="26" y="161"/>
                  <a:pt x="28" y="155"/>
                  <a:pt x="26" y="150"/>
                </a:cubicBezTo>
                <a:cubicBezTo>
                  <a:pt x="25" y="147"/>
                  <a:pt x="24" y="143"/>
                  <a:pt x="24" y="140"/>
                </a:cubicBezTo>
                <a:cubicBezTo>
                  <a:pt x="23" y="134"/>
                  <a:pt x="18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0" y="131"/>
                  <a:pt x="8" y="129"/>
                  <a:pt x="8" y="127"/>
                </a:cubicBezTo>
                <a:cubicBezTo>
                  <a:pt x="8" y="125"/>
                  <a:pt x="8" y="122"/>
                  <a:pt x="8" y="120"/>
                </a:cubicBezTo>
                <a:cubicBezTo>
                  <a:pt x="8" y="117"/>
                  <a:pt x="8" y="114"/>
                  <a:pt x="8" y="112"/>
                </a:cubicBezTo>
                <a:cubicBezTo>
                  <a:pt x="8" y="110"/>
                  <a:pt x="10" y="109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8" y="109"/>
                  <a:pt x="23" y="105"/>
                  <a:pt x="24" y="99"/>
                </a:cubicBezTo>
                <a:cubicBezTo>
                  <a:pt x="24" y="96"/>
                  <a:pt x="25" y="93"/>
                  <a:pt x="26" y="89"/>
                </a:cubicBezTo>
                <a:cubicBezTo>
                  <a:pt x="28" y="84"/>
                  <a:pt x="26" y="78"/>
                  <a:pt x="21" y="75"/>
                </a:cubicBezTo>
                <a:cubicBezTo>
                  <a:pt x="19" y="74"/>
                  <a:pt x="18" y="72"/>
                  <a:pt x="19" y="71"/>
                </a:cubicBezTo>
                <a:cubicBezTo>
                  <a:pt x="22" y="66"/>
                  <a:pt x="24" y="61"/>
                  <a:pt x="27" y="57"/>
                </a:cubicBezTo>
                <a:cubicBezTo>
                  <a:pt x="28" y="56"/>
                  <a:pt x="29" y="56"/>
                  <a:pt x="30" y="56"/>
                </a:cubicBezTo>
                <a:cubicBezTo>
                  <a:pt x="31" y="56"/>
                  <a:pt x="31" y="56"/>
                  <a:pt x="32" y="56"/>
                </a:cubicBezTo>
                <a:cubicBezTo>
                  <a:pt x="34" y="58"/>
                  <a:pt x="36" y="58"/>
                  <a:pt x="38" y="58"/>
                </a:cubicBezTo>
                <a:cubicBezTo>
                  <a:pt x="41" y="58"/>
                  <a:pt x="44" y="57"/>
                  <a:pt x="47" y="54"/>
                </a:cubicBezTo>
                <a:cubicBezTo>
                  <a:pt x="49" y="52"/>
                  <a:pt x="52" y="49"/>
                  <a:pt x="54" y="47"/>
                </a:cubicBezTo>
                <a:cubicBezTo>
                  <a:pt x="58" y="43"/>
                  <a:pt x="59" y="37"/>
                  <a:pt x="56" y="32"/>
                </a:cubicBezTo>
                <a:cubicBezTo>
                  <a:pt x="55" y="30"/>
                  <a:pt x="56" y="28"/>
                  <a:pt x="57" y="27"/>
                </a:cubicBezTo>
                <a:cubicBezTo>
                  <a:pt x="61" y="24"/>
                  <a:pt x="66" y="22"/>
                  <a:pt x="71" y="19"/>
                </a:cubicBezTo>
                <a:cubicBezTo>
                  <a:pt x="71" y="19"/>
                  <a:pt x="72" y="19"/>
                  <a:pt x="72" y="19"/>
                </a:cubicBezTo>
                <a:cubicBezTo>
                  <a:pt x="73" y="19"/>
                  <a:pt x="75" y="20"/>
                  <a:pt x="75" y="21"/>
                </a:cubicBezTo>
                <a:cubicBezTo>
                  <a:pt x="77" y="25"/>
                  <a:pt x="81" y="27"/>
                  <a:pt x="85" y="27"/>
                </a:cubicBezTo>
                <a:moveTo>
                  <a:pt x="119" y="0"/>
                </a:moveTo>
                <a:cubicBezTo>
                  <a:pt x="117" y="0"/>
                  <a:pt x="114" y="0"/>
                  <a:pt x="111" y="0"/>
                </a:cubicBezTo>
                <a:cubicBezTo>
                  <a:pt x="105" y="1"/>
                  <a:pt x="100" y="6"/>
                  <a:pt x="100" y="12"/>
                </a:cubicBezTo>
                <a:cubicBezTo>
                  <a:pt x="100" y="14"/>
                  <a:pt x="99" y="15"/>
                  <a:pt x="98" y="16"/>
                </a:cubicBezTo>
                <a:cubicBezTo>
                  <a:pt x="94" y="17"/>
                  <a:pt x="90" y="18"/>
                  <a:pt x="87" y="19"/>
                </a:cubicBezTo>
                <a:cubicBezTo>
                  <a:pt x="86" y="19"/>
                  <a:pt x="86" y="19"/>
                  <a:pt x="85" y="19"/>
                </a:cubicBezTo>
                <a:cubicBezTo>
                  <a:pt x="84" y="19"/>
                  <a:pt x="83" y="18"/>
                  <a:pt x="83" y="17"/>
                </a:cubicBezTo>
                <a:cubicBezTo>
                  <a:pt x="80" y="13"/>
                  <a:pt x="76" y="11"/>
                  <a:pt x="72" y="11"/>
                </a:cubicBezTo>
                <a:cubicBezTo>
                  <a:pt x="70" y="11"/>
                  <a:pt x="69" y="11"/>
                  <a:pt x="67" y="12"/>
                </a:cubicBezTo>
                <a:cubicBezTo>
                  <a:pt x="62" y="14"/>
                  <a:pt x="57" y="17"/>
                  <a:pt x="52" y="20"/>
                </a:cubicBezTo>
                <a:cubicBezTo>
                  <a:pt x="47" y="24"/>
                  <a:pt x="46" y="31"/>
                  <a:pt x="49" y="36"/>
                </a:cubicBezTo>
                <a:cubicBezTo>
                  <a:pt x="50" y="38"/>
                  <a:pt x="50" y="40"/>
                  <a:pt x="49" y="41"/>
                </a:cubicBezTo>
                <a:cubicBezTo>
                  <a:pt x="46" y="43"/>
                  <a:pt x="43" y="46"/>
                  <a:pt x="41" y="49"/>
                </a:cubicBezTo>
                <a:cubicBezTo>
                  <a:pt x="40" y="49"/>
                  <a:pt x="39" y="50"/>
                  <a:pt x="38" y="50"/>
                </a:cubicBezTo>
                <a:cubicBezTo>
                  <a:pt x="37" y="50"/>
                  <a:pt x="37" y="50"/>
                  <a:pt x="36" y="49"/>
                </a:cubicBezTo>
                <a:cubicBezTo>
                  <a:pt x="34" y="48"/>
                  <a:pt x="32" y="47"/>
                  <a:pt x="30" y="47"/>
                </a:cubicBezTo>
                <a:cubicBezTo>
                  <a:pt x="26" y="47"/>
                  <a:pt x="23" y="49"/>
                  <a:pt x="20" y="52"/>
                </a:cubicBezTo>
                <a:cubicBezTo>
                  <a:pt x="17" y="57"/>
                  <a:pt x="14" y="62"/>
                  <a:pt x="12" y="67"/>
                </a:cubicBezTo>
                <a:cubicBezTo>
                  <a:pt x="9" y="73"/>
                  <a:pt x="11" y="80"/>
                  <a:pt x="17" y="83"/>
                </a:cubicBezTo>
                <a:cubicBezTo>
                  <a:pt x="18" y="83"/>
                  <a:pt x="19" y="85"/>
                  <a:pt x="19" y="87"/>
                </a:cubicBezTo>
                <a:cubicBezTo>
                  <a:pt x="17" y="90"/>
                  <a:pt x="16" y="94"/>
                  <a:pt x="16" y="98"/>
                </a:cubicBezTo>
                <a:cubicBezTo>
                  <a:pt x="15" y="99"/>
                  <a:pt x="14" y="100"/>
                  <a:pt x="1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6" y="100"/>
                  <a:pt x="0" y="105"/>
                  <a:pt x="0" y="111"/>
                </a:cubicBezTo>
                <a:cubicBezTo>
                  <a:pt x="0" y="114"/>
                  <a:pt x="0" y="117"/>
                  <a:pt x="0" y="120"/>
                </a:cubicBezTo>
                <a:cubicBezTo>
                  <a:pt x="0" y="122"/>
                  <a:pt x="0" y="125"/>
                  <a:pt x="0" y="128"/>
                </a:cubicBezTo>
                <a:cubicBezTo>
                  <a:pt x="0" y="134"/>
                  <a:pt x="6" y="139"/>
                  <a:pt x="12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4" y="139"/>
                  <a:pt x="15" y="140"/>
                  <a:pt x="16" y="141"/>
                </a:cubicBezTo>
                <a:cubicBezTo>
                  <a:pt x="16" y="145"/>
                  <a:pt x="17" y="149"/>
                  <a:pt x="19" y="153"/>
                </a:cubicBezTo>
                <a:cubicBezTo>
                  <a:pt x="19" y="154"/>
                  <a:pt x="18" y="156"/>
                  <a:pt x="17" y="157"/>
                </a:cubicBezTo>
                <a:cubicBezTo>
                  <a:pt x="11" y="159"/>
                  <a:pt x="9" y="166"/>
                  <a:pt x="12" y="172"/>
                </a:cubicBezTo>
                <a:cubicBezTo>
                  <a:pt x="14" y="177"/>
                  <a:pt x="17" y="182"/>
                  <a:pt x="20" y="187"/>
                </a:cubicBezTo>
                <a:cubicBezTo>
                  <a:pt x="23" y="190"/>
                  <a:pt x="26" y="192"/>
                  <a:pt x="30" y="192"/>
                </a:cubicBezTo>
                <a:cubicBezTo>
                  <a:pt x="32" y="192"/>
                  <a:pt x="34" y="191"/>
                  <a:pt x="36" y="190"/>
                </a:cubicBezTo>
                <a:cubicBezTo>
                  <a:pt x="36" y="190"/>
                  <a:pt x="36" y="190"/>
                  <a:pt x="36" y="190"/>
                </a:cubicBezTo>
                <a:cubicBezTo>
                  <a:pt x="37" y="189"/>
                  <a:pt x="37" y="189"/>
                  <a:pt x="38" y="189"/>
                </a:cubicBezTo>
                <a:cubicBezTo>
                  <a:pt x="39" y="189"/>
                  <a:pt x="40" y="190"/>
                  <a:pt x="41" y="190"/>
                </a:cubicBezTo>
                <a:cubicBezTo>
                  <a:pt x="43" y="193"/>
                  <a:pt x="46" y="196"/>
                  <a:pt x="49" y="199"/>
                </a:cubicBezTo>
                <a:cubicBezTo>
                  <a:pt x="50" y="200"/>
                  <a:pt x="50" y="201"/>
                  <a:pt x="49" y="203"/>
                </a:cubicBezTo>
                <a:cubicBezTo>
                  <a:pt x="46" y="208"/>
                  <a:pt x="47" y="215"/>
                  <a:pt x="52" y="219"/>
                </a:cubicBezTo>
                <a:cubicBezTo>
                  <a:pt x="57" y="222"/>
                  <a:pt x="62" y="225"/>
                  <a:pt x="67" y="227"/>
                </a:cubicBezTo>
                <a:cubicBezTo>
                  <a:pt x="69" y="228"/>
                  <a:pt x="70" y="228"/>
                  <a:pt x="72" y="228"/>
                </a:cubicBezTo>
                <a:cubicBezTo>
                  <a:pt x="76" y="228"/>
                  <a:pt x="80" y="226"/>
                  <a:pt x="83" y="222"/>
                </a:cubicBezTo>
                <a:cubicBezTo>
                  <a:pt x="83" y="221"/>
                  <a:pt x="84" y="220"/>
                  <a:pt x="85" y="220"/>
                </a:cubicBezTo>
                <a:cubicBezTo>
                  <a:pt x="86" y="220"/>
                  <a:pt x="86" y="220"/>
                  <a:pt x="87" y="220"/>
                </a:cubicBezTo>
                <a:cubicBezTo>
                  <a:pt x="90" y="222"/>
                  <a:pt x="94" y="223"/>
                  <a:pt x="98" y="223"/>
                </a:cubicBezTo>
                <a:cubicBezTo>
                  <a:pt x="99" y="224"/>
                  <a:pt x="100" y="225"/>
                  <a:pt x="100" y="227"/>
                </a:cubicBezTo>
                <a:cubicBezTo>
                  <a:pt x="100" y="233"/>
                  <a:pt x="105" y="239"/>
                  <a:pt x="111" y="239"/>
                </a:cubicBezTo>
                <a:cubicBezTo>
                  <a:pt x="114" y="239"/>
                  <a:pt x="117" y="239"/>
                  <a:pt x="119" y="239"/>
                </a:cubicBezTo>
                <a:cubicBezTo>
                  <a:pt x="122" y="239"/>
                  <a:pt x="125" y="239"/>
                  <a:pt x="128" y="239"/>
                </a:cubicBezTo>
                <a:cubicBezTo>
                  <a:pt x="134" y="239"/>
                  <a:pt x="139" y="233"/>
                  <a:pt x="139" y="227"/>
                </a:cubicBezTo>
                <a:cubicBezTo>
                  <a:pt x="139" y="225"/>
                  <a:pt x="140" y="224"/>
                  <a:pt x="141" y="223"/>
                </a:cubicBezTo>
                <a:cubicBezTo>
                  <a:pt x="145" y="223"/>
                  <a:pt x="149" y="222"/>
                  <a:pt x="152" y="220"/>
                </a:cubicBezTo>
                <a:cubicBezTo>
                  <a:pt x="153" y="220"/>
                  <a:pt x="153" y="220"/>
                  <a:pt x="153" y="220"/>
                </a:cubicBezTo>
                <a:cubicBezTo>
                  <a:pt x="155" y="220"/>
                  <a:pt x="156" y="221"/>
                  <a:pt x="156" y="222"/>
                </a:cubicBezTo>
                <a:cubicBezTo>
                  <a:pt x="157" y="223"/>
                  <a:pt x="157" y="223"/>
                  <a:pt x="157" y="223"/>
                </a:cubicBezTo>
                <a:cubicBezTo>
                  <a:pt x="157" y="223"/>
                  <a:pt x="157" y="223"/>
                  <a:pt x="157" y="223"/>
                </a:cubicBezTo>
                <a:cubicBezTo>
                  <a:pt x="159" y="226"/>
                  <a:pt x="163" y="228"/>
                  <a:pt x="167" y="228"/>
                </a:cubicBezTo>
                <a:cubicBezTo>
                  <a:pt x="169" y="228"/>
                  <a:pt x="170" y="228"/>
                  <a:pt x="172" y="227"/>
                </a:cubicBezTo>
                <a:cubicBezTo>
                  <a:pt x="177" y="225"/>
                  <a:pt x="182" y="222"/>
                  <a:pt x="187" y="219"/>
                </a:cubicBezTo>
                <a:cubicBezTo>
                  <a:pt x="192" y="215"/>
                  <a:pt x="193" y="208"/>
                  <a:pt x="190" y="203"/>
                </a:cubicBezTo>
                <a:cubicBezTo>
                  <a:pt x="189" y="201"/>
                  <a:pt x="189" y="200"/>
                  <a:pt x="190" y="199"/>
                </a:cubicBezTo>
                <a:cubicBezTo>
                  <a:pt x="193" y="196"/>
                  <a:pt x="196" y="193"/>
                  <a:pt x="198" y="190"/>
                </a:cubicBezTo>
                <a:cubicBezTo>
                  <a:pt x="199" y="190"/>
                  <a:pt x="200" y="189"/>
                  <a:pt x="201" y="189"/>
                </a:cubicBezTo>
                <a:cubicBezTo>
                  <a:pt x="202" y="189"/>
                  <a:pt x="202" y="190"/>
                  <a:pt x="203" y="190"/>
                </a:cubicBezTo>
                <a:cubicBezTo>
                  <a:pt x="205" y="191"/>
                  <a:pt x="207" y="192"/>
                  <a:pt x="209" y="192"/>
                </a:cubicBezTo>
                <a:cubicBezTo>
                  <a:pt x="213" y="192"/>
                  <a:pt x="216" y="190"/>
                  <a:pt x="219" y="187"/>
                </a:cubicBezTo>
                <a:cubicBezTo>
                  <a:pt x="222" y="182"/>
                  <a:pt x="225" y="177"/>
                  <a:pt x="227" y="172"/>
                </a:cubicBezTo>
                <a:cubicBezTo>
                  <a:pt x="230" y="166"/>
                  <a:pt x="228" y="159"/>
                  <a:pt x="222" y="157"/>
                </a:cubicBezTo>
                <a:cubicBezTo>
                  <a:pt x="221" y="156"/>
                  <a:pt x="220" y="154"/>
                  <a:pt x="220" y="153"/>
                </a:cubicBezTo>
                <a:cubicBezTo>
                  <a:pt x="222" y="149"/>
                  <a:pt x="223" y="145"/>
                  <a:pt x="223" y="141"/>
                </a:cubicBezTo>
                <a:cubicBezTo>
                  <a:pt x="224" y="140"/>
                  <a:pt x="225" y="139"/>
                  <a:pt x="227" y="139"/>
                </a:cubicBezTo>
                <a:cubicBezTo>
                  <a:pt x="227" y="139"/>
                  <a:pt x="227" y="139"/>
                  <a:pt x="227" y="139"/>
                </a:cubicBezTo>
                <a:cubicBezTo>
                  <a:pt x="227" y="139"/>
                  <a:pt x="227" y="139"/>
                  <a:pt x="227" y="139"/>
                </a:cubicBezTo>
                <a:cubicBezTo>
                  <a:pt x="233" y="139"/>
                  <a:pt x="238" y="134"/>
                  <a:pt x="239" y="128"/>
                </a:cubicBezTo>
                <a:cubicBezTo>
                  <a:pt x="239" y="125"/>
                  <a:pt x="239" y="122"/>
                  <a:pt x="239" y="120"/>
                </a:cubicBezTo>
                <a:cubicBezTo>
                  <a:pt x="239" y="117"/>
                  <a:pt x="239" y="114"/>
                  <a:pt x="239" y="111"/>
                </a:cubicBezTo>
                <a:cubicBezTo>
                  <a:pt x="238" y="105"/>
                  <a:pt x="233" y="100"/>
                  <a:pt x="227" y="100"/>
                </a:cubicBezTo>
                <a:cubicBezTo>
                  <a:pt x="227" y="100"/>
                  <a:pt x="227" y="100"/>
                  <a:pt x="227" y="100"/>
                </a:cubicBezTo>
                <a:cubicBezTo>
                  <a:pt x="227" y="100"/>
                  <a:pt x="227" y="100"/>
                  <a:pt x="227" y="100"/>
                </a:cubicBezTo>
                <a:cubicBezTo>
                  <a:pt x="225" y="100"/>
                  <a:pt x="224" y="99"/>
                  <a:pt x="223" y="98"/>
                </a:cubicBezTo>
                <a:cubicBezTo>
                  <a:pt x="223" y="94"/>
                  <a:pt x="222" y="90"/>
                  <a:pt x="220" y="87"/>
                </a:cubicBezTo>
                <a:cubicBezTo>
                  <a:pt x="220" y="85"/>
                  <a:pt x="221" y="83"/>
                  <a:pt x="222" y="83"/>
                </a:cubicBezTo>
                <a:cubicBezTo>
                  <a:pt x="228" y="80"/>
                  <a:pt x="230" y="73"/>
                  <a:pt x="227" y="67"/>
                </a:cubicBezTo>
                <a:cubicBezTo>
                  <a:pt x="225" y="62"/>
                  <a:pt x="222" y="57"/>
                  <a:pt x="219" y="52"/>
                </a:cubicBezTo>
                <a:cubicBezTo>
                  <a:pt x="216" y="49"/>
                  <a:pt x="213" y="47"/>
                  <a:pt x="209" y="47"/>
                </a:cubicBezTo>
                <a:cubicBezTo>
                  <a:pt x="207" y="47"/>
                  <a:pt x="205" y="48"/>
                  <a:pt x="203" y="49"/>
                </a:cubicBezTo>
                <a:cubicBezTo>
                  <a:pt x="202" y="50"/>
                  <a:pt x="202" y="50"/>
                  <a:pt x="201" y="50"/>
                </a:cubicBezTo>
                <a:cubicBezTo>
                  <a:pt x="200" y="50"/>
                  <a:pt x="199" y="49"/>
                  <a:pt x="198" y="49"/>
                </a:cubicBezTo>
                <a:cubicBezTo>
                  <a:pt x="196" y="46"/>
                  <a:pt x="193" y="43"/>
                  <a:pt x="190" y="41"/>
                </a:cubicBezTo>
                <a:cubicBezTo>
                  <a:pt x="189" y="40"/>
                  <a:pt x="189" y="38"/>
                  <a:pt x="190" y="36"/>
                </a:cubicBezTo>
                <a:cubicBezTo>
                  <a:pt x="193" y="31"/>
                  <a:pt x="192" y="24"/>
                  <a:pt x="187" y="20"/>
                </a:cubicBezTo>
                <a:cubicBezTo>
                  <a:pt x="182" y="17"/>
                  <a:pt x="177" y="14"/>
                  <a:pt x="172" y="12"/>
                </a:cubicBezTo>
                <a:cubicBezTo>
                  <a:pt x="170" y="11"/>
                  <a:pt x="169" y="11"/>
                  <a:pt x="167" y="11"/>
                </a:cubicBezTo>
                <a:cubicBezTo>
                  <a:pt x="163" y="11"/>
                  <a:pt x="159" y="13"/>
                  <a:pt x="157" y="16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6" y="18"/>
                  <a:pt x="155" y="19"/>
                  <a:pt x="153" y="19"/>
                </a:cubicBezTo>
                <a:cubicBezTo>
                  <a:pt x="153" y="19"/>
                  <a:pt x="153" y="19"/>
                  <a:pt x="152" y="19"/>
                </a:cubicBezTo>
                <a:cubicBezTo>
                  <a:pt x="149" y="18"/>
                  <a:pt x="145" y="17"/>
                  <a:pt x="141" y="16"/>
                </a:cubicBezTo>
                <a:cubicBezTo>
                  <a:pt x="140" y="15"/>
                  <a:pt x="139" y="14"/>
                  <a:pt x="139" y="12"/>
                </a:cubicBezTo>
                <a:cubicBezTo>
                  <a:pt x="139" y="6"/>
                  <a:pt x="134" y="1"/>
                  <a:pt x="128" y="0"/>
                </a:cubicBezTo>
                <a:cubicBezTo>
                  <a:pt x="125" y="0"/>
                  <a:pt x="122" y="0"/>
                  <a:pt x="11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11" name="任意多边形 38"/>
          <p:cNvSpPr/>
          <p:nvPr/>
        </p:nvSpPr>
        <p:spPr bwMode="auto">
          <a:xfrm>
            <a:off x="6700554" y="1818334"/>
            <a:ext cx="1148684" cy="1146886"/>
          </a:xfrm>
          <a:custGeom>
            <a:avLst/>
            <a:gdLst>
              <a:gd name="T0" fmla="*/ 154 w 307"/>
              <a:gd name="T1" fmla="*/ 307 h 307"/>
              <a:gd name="T2" fmla="*/ 126 w 307"/>
              <a:gd name="T3" fmla="*/ 305 h 307"/>
              <a:gd name="T4" fmla="*/ 124 w 307"/>
              <a:gd name="T5" fmla="*/ 296 h 307"/>
              <a:gd name="T6" fmla="*/ 109 w 307"/>
              <a:gd name="T7" fmla="*/ 278 h 307"/>
              <a:gd name="T8" fmla="*/ 97 w 307"/>
              <a:gd name="T9" fmla="*/ 274 h 307"/>
              <a:gd name="T10" fmla="*/ 87 w 307"/>
              <a:gd name="T11" fmla="*/ 271 h 307"/>
              <a:gd name="T12" fmla="*/ 74 w 307"/>
              <a:gd name="T13" fmla="*/ 275 h 307"/>
              <a:gd name="T14" fmla="*/ 66 w 307"/>
              <a:gd name="T15" fmla="*/ 280 h 307"/>
              <a:gd name="T16" fmla="*/ 27 w 307"/>
              <a:gd name="T17" fmla="*/ 241 h 307"/>
              <a:gd name="T18" fmla="*/ 32 w 307"/>
              <a:gd name="T19" fmla="*/ 234 h 307"/>
              <a:gd name="T20" fmla="*/ 34 w 307"/>
              <a:gd name="T21" fmla="*/ 210 h 307"/>
              <a:gd name="T22" fmla="*/ 29 w 307"/>
              <a:gd name="T23" fmla="*/ 199 h 307"/>
              <a:gd name="T24" fmla="*/ 11 w 307"/>
              <a:gd name="T25" fmla="*/ 183 h 307"/>
              <a:gd name="T26" fmla="*/ 2 w 307"/>
              <a:gd name="T27" fmla="*/ 181 h 307"/>
              <a:gd name="T28" fmla="*/ 0 w 307"/>
              <a:gd name="T29" fmla="*/ 154 h 307"/>
              <a:gd name="T30" fmla="*/ 2 w 307"/>
              <a:gd name="T31" fmla="*/ 126 h 307"/>
              <a:gd name="T32" fmla="*/ 11 w 307"/>
              <a:gd name="T33" fmla="*/ 125 h 307"/>
              <a:gd name="T34" fmla="*/ 29 w 307"/>
              <a:gd name="T35" fmla="*/ 109 h 307"/>
              <a:gd name="T36" fmla="*/ 34 w 307"/>
              <a:gd name="T37" fmla="*/ 97 h 307"/>
              <a:gd name="T38" fmla="*/ 32 w 307"/>
              <a:gd name="T39" fmla="*/ 74 h 307"/>
              <a:gd name="T40" fmla="*/ 27 w 307"/>
              <a:gd name="T41" fmla="*/ 66 h 307"/>
              <a:gd name="T42" fmla="*/ 66 w 307"/>
              <a:gd name="T43" fmla="*/ 28 h 307"/>
              <a:gd name="T44" fmla="*/ 74 w 307"/>
              <a:gd name="T45" fmla="*/ 33 h 307"/>
              <a:gd name="T46" fmla="*/ 87 w 307"/>
              <a:gd name="T47" fmla="*/ 36 h 307"/>
              <a:gd name="T48" fmla="*/ 97 w 307"/>
              <a:gd name="T49" fmla="*/ 34 h 307"/>
              <a:gd name="T50" fmla="*/ 109 w 307"/>
              <a:gd name="T51" fmla="*/ 29 h 307"/>
              <a:gd name="T52" fmla="*/ 124 w 307"/>
              <a:gd name="T53" fmla="*/ 12 h 307"/>
              <a:gd name="T54" fmla="*/ 126 w 307"/>
              <a:gd name="T55" fmla="*/ 3 h 307"/>
              <a:gd name="T56" fmla="*/ 154 w 307"/>
              <a:gd name="T57" fmla="*/ 0 h 307"/>
              <a:gd name="T58" fmla="*/ 181 w 307"/>
              <a:gd name="T59" fmla="*/ 3 h 307"/>
              <a:gd name="T60" fmla="*/ 183 w 307"/>
              <a:gd name="T61" fmla="*/ 12 h 307"/>
              <a:gd name="T62" fmla="*/ 198 w 307"/>
              <a:gd name="T63" fmla="*/ 29 h 307"/>
              <a:gd name="T64" fmla="*/ 210 w 307"/>
              <a:gd name="T65" fmla="*/ 34 h 307"/>
              <a:gd name="T66" fmla="*/ 220 w 307"/>
              <a:gd name="T67" fmla="*/ 36 h 307"/>
              <a:gd name="T68" fmla="*/ 234 w 307"/>
              <a:gd name="T69" fmla="*/ 32 h 307"/>
              <a:gd name="T70" fmla="*/ 241 w 307"/>
              <a:gd name="T71" fmla="*/ 28 h 307"/>
              <a:gd name="T72" fmla="*/ 280 w 307"/>
              <a:gd name="T73" fmla="*/ 66 h 307"/>
              <a:gd name="T74" fmla="*/ 275 w 307"/>
              <a:gd name="T75" fmla="*/ 74 h 307"/>
              <a:gd name="T76" fmla="*/ 273 w 307"/>
              <a:gd name="T77" fmla="*/ 97 h 307"/>
              <a:gd name="T78" fmla="*/ 278 w 307"/>
              <a:gd name="T79" fmla="*/ 109 h 307"/>
              <a:gd name="T80" fmla="*/ 296 w 307"/>
              <a:gd name="T81" fmla="*/ 125 h 307"/>
              <a:gd name="T82" fmla="*/ 305 w 307"/>
              <a:gd name="T83" fmla="*/ 126 h 307"/>
              <a:gd name="T84" fmla="*/ 307 w 307"/>
              <a:gd name="T85" fmla="*/ 154 h 307"/>
              <a:gd name="T86" fmla="*/ 305 w 307"/>
              <a:gd name="T87" fmla="*/ 181 h 307"/>
              <a:gd name="T88" fmla="*/ 296 w 307"/>
              <a:gd name="T89" fmla="*/ 183 h 307"/>
              <a:gd name="T90" fmla="*/ 278 w 307"/>
              <a:gd name="T91" fmla="*/ 199 h 307"/>
              <a:gd name="T92" fmla="*/ 273 w 307"/>
              <a:gd name="T93" fmla="*/ 210 h 307"/>
              <a:gd name="T94" fmla="*/ 275 w 307"/>
              <a:gd name="T95" fmla="*/ 234 h 307"/>
              <a:gd name="T96" fmla="*/ 280 w 307"/>
              <a:gd name="T97" fmla="*/ 241 h 307"/>
              <a:gd name="T98" fmla="*/ 241 w 307"/>
              <a:gd name="T99" fmla="*/ 280 h 307"/>
              <a:gd name="T100" fmla="*/ 234 w 307"/>
              <a:gd name="T101" fmla="*/ 275 h 307"/>
              <a:gd name="T102" fmla="*/ 220 w 307"/>
              <a:gd name="T103" fmla="*/ 271 h 307"/>
              <a:gd name="T104" fmla="*/ 210 w 307"/>
              <a:gd name="T105" fmla="*/ 274 h 307"/>
              <a:gd name="T106" fmla="*/ 198 w 307"/>
              <a:gd name="T107" fmla="*/ 278 h 307"/>
              <a:gd name="T108" fmla="*/ 183 w 307"/>
              <a:gd name="T109" fmla="*/ 296 h 307"/>
              <a:gd name="T110" fmla="*/ 181 w 307"/>
              <a:gd name="T111" fmla="*/ 305 h 307"/>
              <a:gd name="T112" fmla="*/ 154 w 307"/>
              <a:gd name="T113" fmla="*/ 307 h 307"/>
              <a:gd name="T114" fmla="*/ 154 w 307"/>
              <a:gd name="T115" fmla="*/ 70 h 307"/>
              <a:gd name="T116" fmla="*/ 70 w 307"/>
              <a:gd name="T117" fmla="*/ 154 h 307"/>
              <a:gd name="T118" fmla="*/ 154 w 307"/>
              <a:gd name="T119" fmla="*/ 238 h 307"/>
              <a:gd name="T120" fmla="*/ 237 w 307"/>
              <a:gd name="T121" fmla="*/ 154 h 307"/>
              <a:gd name="T122" fmla="*/ 154 w 307"/>
              <a:gd name="T123" fmla="*/ 7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7" h="307">
                <a:moveTo>
                  <a:pt x="154" y="307"/>
                </a:moveTo>
                <a:cubicBezTo>
                  <a:pt x="144" y="307"/>
                  <a:pt x="135" y="307"/>
                  <a:pt x="126" y="305"/>
                </a:cubicBezTo>
                <a:cubicBezTo>
                  <a:pt x="124" y="296"/>
                  <a:pt x="124" y="296"/>
                  <a:pt x="124" y="296"/>
                </a:cubicBezTo>
                <a:cubicBezTo>
                  <a:pt x="123" y="288"/>
                  <a:pt x="117" y="281"/>
                  <a:pt x="109" y="278"/>
                </a:cubicBezTo>
                <a:cubicBezTo>
                  <a:pt x="105" y="277"/>
                  <a:pt x="101" y="275"/>
                  <a:pt x="97" y="274"/>
                </a:cubicBezTo>
                <a:cubicBezTo>
                  <a:pt x="94" y="272"/>
                  <a:pt x="90" y="271"/>
                  <a:pt x="87" y="271"/>
                </a:cubicBezTo>
                <a:cubicBezTo>
                  <a:pt x="82" y="271"/>
                  <a:pt x="78" y="273"/>
                  <a:pt x="74" y="275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51" y="270"/>
                  <a:pt x="38" y="257"/>
                  <a:pt x="27" y="241"/>
                </a:cubicBezTo>
                <a:cubicBezTo>
                  <a:pt x="32" y="234"/>
                  <a:pt x="32" y="234"/>
                  <a:pt x="32" y="234"/>
                </a:cubicBezTo>
                <a:cubicBezTo>
                  <a:pt x="37" y="227"/>
                  <a:pt x="38" y="218"/>
                  <a:pt x="34" y="210"/>
                </a:cubicBezTo>
                <a:cubicBezTo>
                  <a:pt x="32" y="206"/>
                  <a:pt x="30" y="202"/>
                  <a:pt x="29" y="199"/>
                </a:cubicBezTo>
                <a:cubicBezTo>
                  <a:pt x="26" y="191"/>
                  <a:pt x="20" y="185"/>
                  <a:pt x="11" y="183"/>
                </a:cubicBezTo>
                <a:cubicBezTo>
                  <a:pt x="2" y="181"/>
                  <a:pt x="2" y="181"/>
                  <a:pt x="2" y="181"/>
                </a:cubicBezTo>
                <a:cubicBezTo>
                  <a:pt x="1" y="172"/>
                  <a:pt x="0" y="163"/>
                  <a:pt x="0" y="154"/>
                </a:cubicBezTo>
                <a:cubicBezTo>
                  <a:pt x="0" y="145"/>
                  <a:pt x="1" y="135"/>
                  <a:pt x="2" y="126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20" y="123"/>
                  <a:pt x="26" y="117"/>
                  <a:pt x="29" y="109"/>
                </a:cubicBezTo>
                <a:cubicBezTo>
                  <a:pt x="30" y="105"/>
                  <a:pt x="32" y="101"/>
                  <a:pt x="34" y="97"/>
                </a:cubicBezTo>
                <a:cubicBezTo>
                  <a:pt x="38" y="90"/>
                  <a:pt x="37" y="81"/>
                  <a:pt x="32" y="74"/>
                </a:cubicBezTo>
                <a:cubicBezTo>
                  <a:pt x="27" y="66"/>
                  <a:pt x="27" y="66"/>
                  <a:pt x="27" y="66"/>
                </a:cubicBezTo>
                <a:cubicBezTo>
                  <a:pt x="38" y="51"/>
                  <a:pt x="51" y="38"/>
                  <a:pt x="66" y="28"/>
                </a:cubicBezTo>
                <a:cubicBezTo>
                  <a:pt x="74" y="33"/>
                  <a:pt x="74" y="33"/>
                  <a:pt x="74" y="33"/>
                </a:cubicBezTo>
                <a:cubicBezTo>
                  <a:pt x="78" y="35"/>
                  <a:pt x="82" y="36"/>
                  <a:pt x="87" y="36"/>
                </a:cubicBezTo>
                <a:cubicBezTo>
                  <a:pt x="90" y="36"/>
                  <a:pt x="94" y="36"/>
                  <a:pt x="97" y="34"/>
                </a:cubicBezTo>
                <a:cubicBezTo>
                  <a:pt x="101" y="32"/>
                  <a:pt x="105" y="31"/>
                  <a:pt x="109" y="29"/>
                </a:cubicBezTo>
                <a:cubicBezTo>
                  <a:pt x="117" y="26"/>
                  <a:pt x="123" y="20"/>
                  <a:pt x="124" y="12"/>
                </a:cubicBezTo>
                <a:cubicBezTo>
                  <a:pt x="126" y="3"/>
                  <a:pt x="126" y="3"/>
                  <a:pt x="126" y="3"/>
                </a:cubicBezTo>
                <a:cubicBezTo>
                  <a:pt x="135" y="1"/>
                  <a:pt x="144" y="0"/>
                  <a:pt x="154" y="0"/>
                </a:cubicBezTo>
                <a:cubicBezTo>
                  <a:pt x="163" y="0"/>
                  <a:pt x="172" y="1"/>
                  <a:pt x="181" y="3"/>
                </a:cubicBezTo>
                <a:cubicBezTo>
                  <a:pt x="183" y="12"/>
                  <a:pt x="183" y="12"/>
                  <a:pt x="183" y="12"/>
                </a:cubicBezTo>
                <a:cubicBezTo>
                  <a:pt x="185" y="20"/>
                  <a:pt x="190" y="26"/>
                  <a:pt x="198" y="29"/>
                </a:cubicBezTo>
                <a:cubicBezTo>
                  <a:pt x="202" y="31"/>
                  <a:pt x="206" y="32"/>
                  <a:pt x="210" y="34"/>
                </a:cubicBezTo>
                <a:cubicBezTo>
                  <a:pt x="213" y="36"/>
                  <a:pt x="217" y="36"/>
                  <a:pt x="220" y="36"/>
                </a:cubicBezTo>
                <a:cubicBezTo>
                  <a:pt x="225" y="36"/>
                  <a:pt x="230" y="35"/>
                  <a:pt x="234" y="32"/>
                </a:cubicBezTo>
                <a:cubicBezTo>
                  <a:pt x="241" y="28"/>
                  <a:pt x="241" y="28"/>
                  <a:pt x="241" y="28"/>
                </a:cubicBezTo>
                <a:cubicBezTo>
                  <a:pt x="256" y="38"/>
                  <a:pt x="269" y="51"/>
                  <a:pt x="280" y="66"/>
                </a:cubicBezTo>
                <a:cubicBezTo>
                  <a:pt x="275" y="74"/>
                  <a:pt x="275" y="74"/>
                  <a:pt x="275" y="74"/>
                </a:cubicBezTo>
                <a:cubicBezTo>
                  <a:pt x="270" y="81"/>
                  <a:pt x="270" y="90"/>
                  <a:pt x="273" y="97"/>
                </a:cubicBezTo>
                <a:cubicBezTo>
                  <a:pt x="275" y="101"/>
                  <a:pt x="277" y="105"/>
                  <a:pt x="278" y="109"/>
                </a:cubicBezTo>
                <a:cubicBezTo>
                  <a:pt x="281" y="117"/>
                  <a:pt x="288" y="123"/>
                  <a:pt x="296" y="125"/>
                </a:cubicBezTo>
                <a:cubicBezTo>
                  <a:pt x="305" y="126"/>
                  <a:pt x="305" y="126"/>
                  <a:pt x="305" y="126"/>
                </a:cubicBezTo>
                <a:cubicBezTo>
                  <a:pt x="306" y="135"/>
                  <a:pt x="307" y="145"/>
                  <a:pt x="307" y="154"/>
                </a:cubicBezTo>
                <a:cubicBezTo>
                  <a:pt x="307" y="163"/>
                  <a:pt x="306" y="172"/>
                  <a:pt x="305" y="181"/>
                </a:cubicBezTo>
                <a:cubicBezTo>
                  <a:pt x="296" y="183"/>
                  <a:pt x="296" y="183"/>
                  <a:pt x="296" y="183"/>
                </a:cubicBezTo>
                <a:cubicBezTo>
                  <a:pt x="288" y="185"/>
                  <a:pt x="281" y="191"/>
                  <a:pt x="278" y="199"/>
                </a:cubicBezTo>
                <a:cubicBezTo>
                  <a:pt x="277" y="203"/>
                  <a:pt x="275" y="206"/>
                  <a:pt x="273" y="210"/>
                </a:cubicBezTo>
                <a:cubicBezTo>
                  <a:pt x="270" y="218"/>
                  <a:pt x="270" y="227"/>
                  <a:pt x="275" y="234"/>
                </a:cubicBezTo>
                <a:cubicBezTo>
                  <a:pt x="280" y="241"/>
                  <a:pt x="280" y="241"/>
                  <a:pt x="280" y="241"/>
                </a:cubicBezTo>
                <a:cubicBezTo>
                  <a:pt x="269" y="257"/>
                  <a:pt x="256" y="270"/>
                  <a:pt x="241" y="280"/>
                </a:cubicBezTo>
                <a:cubicBezTo>
                  <a:pt x="234" y="275"/>
                  <a:pt x="234" y="275"/>
                  <a:pt x="234" y="275"/>
                </a:cubicBezTo>
                <a:cubicBezTo>
                  <a:pt x="230" y="273"/>
                  <a:pt x="225" y="271"/>
                  <a:pt x="220" y="271"/>
                </a:cubicBezTo>
                <a:cubicBezTo>
                  <a:pt x="217" y="271"/>
                  <a:pt x="213" y="272"/>
                  <a:pt x="210" y="274"/>
                </a:cubicBezTo>
                <a:cubicBezTo>
                  <a:pt x="206" y="275"/>
                  <a:pt x="202" y="277"/>
                  <a:pt x="198" y="278"/>
                </a:cubicBezTo>
                <a:cubicBezTo>
                  <a:pt x="190" y="281"/>
                  <a:pt x="185" y="288"/>
                  <a:pt x="183" y="296"/>
                </a:cubicBezTo>
                <a:cubicBezTo>
                  <a:pt x="181" y="305"/>
                  <a:pt x="181" y="305"/>
                  <a:pt x="181" y="305"/>
                </a:cubicBezTo>
                <a:cubicBezTo>
                  <a:pt x="172" y="307"/>
                  <a:pt x="163" y="307"/>
                  <a:pt x="154" y="307"/>
                </a:cubicBezTo>
                <a:close/>
                <a:moveTo>
                  <a:pt x="154" y="70"/>
                </a:moveTo>
                <a:cubicBezTo>
                  <a:pt x="107" y="70"/>
                  <a:pt x="70" y="108"/>
                  <a:pt x="70" y="154"/>
                </a:cubicBezTo>
                <a:cubicBezTo>
                  <a:pt x="70" y="200"/>
                  <a:pt x="107" y="238"/>
                  <a:pt x="154" y="238"/>
                </a:cubicBezTo>
                <a:cubicBezTo>
                  <a:pt x="200" y="238"/>
                  <a:pt x="237" y="200"/>
                  <a:pt x="237" y="154"/>
                </a:cubicBezTo>
                <a:cubicBezTo>
                  <a:pt x="237" y="108"/>
                  <a:pt x="200" y="70"/>
                  <a:pt x="154" y="70"/>
                </a:cubicBezTo>
                <a:close/>
              </a:path>
            </a:pathLst>
          </a:cu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46124" y="1363339"/>
            <a:ext cx="323568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RAG</a:t>
            </a:r>
            <a:r>
              <a:rPr lang="zh-CN" altLang="zh-CN" sz="20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检索增强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思源宋体 CN Heavy" panose="02020900000000000000" pitchFamily="18" charset="-122"/>
            </a:endParaRPr>
          </a:p>
          <a:p>
            <a:r>
              <a:rPr lang="zh-CN" altLang="zh-CN" sz="160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模型回答时自动检索权威资料（教材、文献、指南等），将</a:t>
            </a:r>
            <a:r>
              <a:rPr lang="zh-CN" altLang="zh-CN" sz="1600" b="1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可验证的事实</a:t>
            </a:r>
            <a:r>
              <a:rPr lang="zh-CN" altLang="zh-CN" sz="1600" dirty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作为依据融入回答，从而减少编造错误信息的几率。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阿里巴巴普惠体 H" panose="00020600040101010101" pitchFamily="18" charset="-122"/>
              <a:sym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46124" y="4439543"/>
            <a:ext cx="323568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LoRA+RAG</a:t>
            </a:r>
            <a:r>
              <a:rPr lang="zh-CN" altLang="zh-CN" sz="20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结合的优势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思源宋体 CN Heavy" panose="02020900000000000000" pitchFamily="18" charset="-122"/>
            </a:endParaRPr>
          </a:p>
          <a:p>
            <a:pPr defTabSz="457200">
              <a:defRPr/>
            </a:pPr>
            <a:r>
              <a:rPr lang="zh-CN" altLang="zh-CN" sz="16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兼具微调带来的专业语境理解和检索提供的最新外部证据。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阿里巴巴普惠体 H" panose="00020600040101010101" pitchFamily="18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8283" y="2659559"/>
            <a:ext cx="340509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LoRA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微调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通过在医学专业数据上微调得到</a:t>
            </a: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 LLM</a:t>
            </a:r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，使模型掌握权威医学知识和术语，从源头提升准确度。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88205C-F80F-ED38-DA36-D37FFB7111F7}"/>
              </a:ext>
            </a:extLst>
          </p:cNvPr>
          <p:cNvSpPr txBox="1"/>
          <p:nvPr/>
        </p:nvSpPr>
        <p:spPr>
          <a:xfrm>
            <a:off x="8094738" y="2964522"/>
            <a:ext cx="313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In, Quality Out</a:t>
            </a:r>
            <a:endParaRPr lang="zh-CN" altLang="en-US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FFF1A8B-3EE4-3C10-4F21-061424F8F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29" y="2919943"/>
            <a:ext cx="1703022" cy="1703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A49FA88-28BD-123D-1272-5F5A782BEC8E}"/>
              </a:ext>
            </a:extLst>
          </p:cNvPr>
          <p:cNvSpPr txBox="1"/>
          <p:nvPr/>
        </p:nvSpPr>
        <p:spPr>
          <a:xfrm>
            <a:off x="2112153" y="5211752"/>
            <a:ext cx="3066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差异化竞争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8FA10D-F4AE-3492-93A3-E2F245C53B67}"/>
              </a:ext>
            </a:extLst>
          </p:cNvPr>
          <p:cNvSpPr txBox="1"/>
          <p:nvPr/>
        </p:nvSpPr>
        <p:spPr>
          <a:xfrm>
            <a:off x="1092284" y="4414050"/>
            <a:ext cx="1090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43B5A-09EE-41DF-624D-206B84729F3A}"/>
              </a:ext>
            </a:extLst>
          </p:cNvPr>
          <p:cNvSpPr txBox="1"/>
          <p:nvPr/>
        </p:nvSpPr>
        <p:spPr>
          <a:xfrm>
            <a:off x="1138088" y="3706476"/>
            <a:ext cx="104556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3809" y="4321464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F95D0B-2E13-91B2-390E-DC9ED4E81E85}"/>
              </a:ext>
            </a:extLst>
          </p:cNvPr>
          <p:cNvSpPr txBox="1"/>
          <p:nvPr/>
        </p:nvSpPr>
        <p:spPr>
          <a:xfrm>
            <a:off x="2118610" y="3798244"/>
            <a:ext cx="306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技术与内容优势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9F9329-071B-F0B4-B8DD-63928FA38D62}"/>
              </a:ext>
            </a:extLst>
          </p:cNvPr>
          <p:cNvSpPr txBox="1"/>
          <p:nvPr/>
        </p:nvSpPr>
        <p:spPr>
          <a:xfrm>
            <a:off x="2112155" y="4504998"/>
            <a:ext cx="306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交互体验优势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B9C147-1AD3-7F76-0A12-3E525DD1F486}"/>
              </a:ext>
            </a:extLst>
          </p:cNvPr>
          <p:cNvSpPr txBox="1"/>
          <p:nvPr/>
        </p:nvSpPr>
        <p:spPr>
          <a:xfrm>
            <a:off x="1085829" y="5119985"/>
            <a:ext cx="1158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id="{532D3E2F-DDBE-D5BA-932D-E84FCE201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458029D-C790-B036-A5F7-B8B8E4BD683E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04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A0BDD7B-0E8C-19EC-03E4-2D2A42DCCE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0" y="237027"/>
            <a:ext cx="2043901" cy="3638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1FA7E7-8DF8-70A8-EFCB-8E0AA669BE0D}"/>
              </a:ext>
            </a:extLst>
          </p:cNvPr>
          <p:cNvSpPr txBox="1"/>
          <p:nvPr/>
        </p:nvSpPr>
        <p:spPr>
          <a:xfrm>
            <a:off x="2112153" y="5917687"/>
            <a:ext cx="3066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智能体性能评测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8003C6-C1EA-44FC-227F-D857B3FF0939}"/>
              </a:ext>
            </a:extLst>
          </p:cNvPr>
          <p:cNvSpPr txBox="1"/>
          <p:nvPr/>
        </p:nvSpPr>
        <p:spPr>
          <a:xfrm>
            <a:off x="1085829" y="5825920"/>
            <a:ext cx="1158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4.4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E28005-AE12-F40D-3008-015B3A14C897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降低幻觉的机制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502C4C-C4C6-B87E-9FBB-62C45B6C300E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0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50B62-CBE9-5B63-7CD3-C876E481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7A90D5A-0DE4-542C-E919-0DFD5DAA583A}"/>
              </a:ext>
            </a:extLst>
          </p:cNvPr>
          <p:cNvSpPr txBox="1"/>
          <p:nvPr/>
        </p:nvSpPr>
        <p:spPr>
          <a:xfrm>
            <a:off x="6433809" y="4312458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商业模式</a:t>
            </a:r>
          </a:p>
        </p:txBody>
      </p:sp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id="{BB1EBE9F-B710-2DF1-6976-510506E0C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FAFCC8-FC1F-CAA8-F1E8-ADF6D784707C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05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E128B-6CE7-ABD7-5209-01289B93B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593584-6214-BCD3-C43F-DAB9698402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9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87FD5-C2D0-616B-01EA-4FF8A34E0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40AE50-23EA-274A-3311-BC12D03AB340}"/>
              </a:ext>
            </a:extLst>
          </p:cNvPr>
          <p:cNvSpPr txBox="1"/>
          <p:nvPr/>
        </p:nvSpPr>
        <p:spPr>
          <a:xfrm>
            <a:off x="6433809" y="4312457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财务与融资</a:t>
            </a:r>
          </a:p>
        </p:txBody>
      </p:sp>
      <p:pic>
        <p:nvPicPr>
          <p:cNvPr id="2" name="图片 1" descr="图片包含 游戏机, 灯光&#10;&#10;描述已自动生成">
            <a:extLst>
              <a:ext uri="{FF2B5EF4-FFF2-40B4-BE49-F238E27FC236}">
                <a16:creationId xmlns:a16="http://schemas.microsoft.com/office/drawing/2014/main" id="{A868627F-D113-2C72-41C1-1C804786F3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A14B00-EA5D-C5DF-7D90-80965F39F409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06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A843C0-3C0B-CB9A-E86D-A31C9F5EC4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6F4A97-9F5B-2AA1-425A-13506D78B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E91F29-341B-4B59-EFE8-565956BFBCF7}"/>
              </a:ext>
            </a:extLst>
          </p:cNvPr>
          <p:cNvSpPr txBox="1"/>
          <p:nvPr/>
        </p:nvSpPr>
        <p:spPr>
          <a:xfrm>
            <a:off x="1136012" y="3958514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6.1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4C2C6A-2F9E-D9DF-B693-3A7A199C0D0A}"/>
              </a:ext>
            </a:extLst>
          </p:cNvPr>
          <p:cNvSpPr txBox="1"/>
          <p:nvPr/>
        </p:nvSpPr>
        <p:spPr>
          <a:xfrm>
            <a:off x="2285481" y="4050847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财务表现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4491A6-B64A-8963-B248-491071BDBC50}"/>
              </a:ext>
            </a:extLst>
          </p:cNvPr>
          <p:cNvSpPr txBox="1"/>
          <p:nvPr/>
        </p:nvSpPr>
        <p:spPr>
          <a:xfrm>
            <a:off x="1136011" y="4727955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6.2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A34D03-5714-6FC2-189D-A4C5669D8D9C}"/>
              </a:ext>
            </a:extLst>
          </p:cNvPr>
          <p:cNvSpPr txBox="1"/>
          <p:nvPr/>
        </p:nvSpPr>
        <p:spPr>
          <a:xfrm>
            <a:off x="2285481" y="4820288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融资计划</a:t>
            </a:r>
          </a:p>
        </p:txBody>
      </p:sp>
    </p:spTree>
    <p:extLst>
      <p:ext uri="{BB962C8B-B14F-4D97-AF65-F5344CB8AC3E}">
        <p14:creationId xmlns:p14="http://schemas.microsoft.com/office/powerpoint/2010/main" val="230521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932916" y="1208152"/>
            <a:ext cx="2369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目录</a:t>
            </a:r>
            <a:endParaRPr lang="zh-CN" altLang="en-US" sz="72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CFDCBD-DBE0-9D84-524B-626A1A0FB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0" y="237027"/>
            <a:ext cx="2043901" cy="363814"/>
          </a:xfrm>
          <a:prstGeom prst="rect">
            <a:avLst/>
          </a:prstGeom>
        </p:spPr>
      </p:pic>
      <p:grpSp>
        <p:nvGrpSpPr>
          <p:cNvPr id="11" name="组合 10"/>
          <p:cNvGrpSpPr>
            <a:grpSpLocks/>
          </p:cNvGrpSpPr>
          <p:nvPr/>
        </p:nvGrpSpPr>
        <p:grpSpPr>
          <a:xfrm>
            <a:off x="152061" y="1569777"/>
            <a:ext cx="1261794" cy="1261794"/>
            <a:chOff x="1226574" y="1950399"/>
            <a:chExt cx="1151208" cy="1151208"/>
          </a:xfrm>
        </p:grpSpPr>
        <p:pic>
          <p:nvPicPr>
            <p:cNvPr id="6" name="图片 5" descr="图片包含 游戏机, 灯光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10" name="文本框 9"/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2" name="文本框 11"/>
          <p:cNvSpPr txBox="1">
            <a:spLocks/>
          </p:cNvSpPr>
          <p:nvPr/>
        </p:nvSpPr>
        <p:spPr>
          <a:xfrm>
            <a:off x="1309092" y="1944922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  <a:cs typeface="宋体" panose="02010600030101010101" pitchFamily="2" charset="-122"/>
              </a:rPr>
              <a:t>项目概要</a:t>
            </a:r>
            <a:r>
              <a:rPr lang="zh-CN" altLang="zh-CN" sz="3200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AEBB62-0BFD-543B-71F1-0BF030EE4DB1}"/>
              </a:ext>
            </a:extLst>
          </p:cNvPr>
          <p:cNvGrpSpPr/>
          <p:nvPr/>
        </p:nvGrpSpPr>
        <p:grpSpPr>
          <a:xfrm>
            <a:off x="147931" y="2550860"/>
            <a:ext cx="1261794" cy="1261794"/>
            <a:chOff x="152061" y="2642757"/>
            <a:chExt cx="1261794" cy="1261794"/>
          </a:xfrm>
        </p:grpSpPr>
        <p:pic>
          <p:nvPicPr>
            <p:cNvPr id="24" name="图片 23" descr="图片包含 游戏机, 灯光&#10;&#10;描述已自动生成">
              <a:extLst>
                <a:ext uri="{FF2B5EF4-FFF2-40B4-BE49-F238E27FC236}">
                  <a16:creationId xmlns:a16="http://schemas.microsoft.com/office/drawing/2014/main" id="{10FB669A-F2CB-7125-BBB2-E1E46E8BF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1" y="2642757"/>
              <a:ext cx="1261794" cy="1261794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4A6CC5B-5870-CB9C-0666-2EA6A2CEAB89}"/>
                </a:ext>
              </a:extLst>
            </p:cNvPr>
            <p:cNvSpPr txBox="1">
              <a:spLocks/>
            </p:cNvSpPr>
            <p:nvPr/>
          </p:nvSpPr>
          <p:spPr>
            <a:xfrm>
              <a:off x="439979" y="3070525"/>
              <a:ext cx="68595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B655CCF-2A4A-C2A1-E5C8-93D5DA334BE6}"/>
              </a:ext>
            </a:extLst>
          </p:cNvPr>
          <p:cNvGrpSpPr>
            <a:grpSpLocks/>
          </p:cNvGrpSpPr>
          <p:nvPr/>
        </p:nvGrpSpPr>
        <p:grpSpPr>
          <a:xfrm>
            <a:off x="143801" y="3554446"/>
            <a:ext cx="1261794" cy="1261794"/>
            <a:chOff x="1219038" y="1825674"/>
            <a:chExt cx="1151208" cy="1151208"/>
          </a:xfrm>
        </p:grpSpPr>
        <p:pic>
          <p:nvPicPr>
            <p:cNvPr id="32" name="图片 31" descr="图片包含 游戏机, 灯光&#10;&#10;描述已自动生成">
              <a:extLst>
                <a:ext uri="{FF2B5EF4-FFF2-40B4-BE49-F238E27FC236}">
                  <a16:creationId xmlns:a16="http://schemas.microsoft.com/office/drawing/2014/main" id="{8CE80F0F-9089-2527-E409-E5129120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038" y="1825674"/>
              <a:ext cx="1151208" cy="1151208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C8F2F80-0725-4613-9F77-8839399B8937}"/>
                </a:ext>
              </a:extLst>
            </p:cNvPr>
            <p:cNvSpPr txBox="1">
              <a:spLocks/>
            </p:cNvSpPr>
            <p:nvPr/>
          </p:nvSpPr>
          <p:spPr>
            <a:xfrm>
              <a:off x="1481722" y="2215952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0C2931C-C643-8FBC-FC69-622A34A89A1E}"/>
              </a:ext>
            </a:extLst>
          </p:cNvPr>
          <p:cNvGrpSpPr>
            <a:grpSpLocks/>
          </p:cNvGrpSpPr>
          <p:nvPr/>
        </p:nvGrpSpPr>
        <p:grpSpPr>
          <a:xfrm>
            <a:off x="152061" y="5590977"/>
            <a:ext cx="1261794" cy="1261794"/>
            <a:chOff x="1226574" y="1950399"/>
            <a:chExt cx="1151208" cy="1151208"/>
          </a:xfrm>
        </p:grpSpPr>
        <p:pic>
          <p:nvPicPr>
            <p:cNvPr id="69" name="图片 68" descr="图片包含 游戏机, 灯光&#10;&#10;描述已自动生成">
              <a:extLst>
                <a:ext uri="{FF2B5EF4-FFF2-40B4-BE49-F238E27FC236}">
                  <a16:creationId xmlns:a16="http://schemas.microsoft.com/office/drawing/2014/main" id="{4E6281C7-F27F-8B41-5501-BE1F1223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932D913-32B9-8114-565E-A282B46B6B1C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05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D34304A7-7E99-87D8-B010-610698EE836F}"/>
              </a:ext>
            </a:extLst>
          </p:cNvPr>
          <p:cNvSpPr txBox="1">
            <a:spLocks/>
          </p:cNvSpPr>
          <p:nvPr/>
        </p:nvSpPr>
        <p:spPr>
          <a:xfrm>
            <a:off x="1305994" y="4918676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项目优势</a:t>
            </a: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B462EB1-83EA-C419-98AC-60DEC26822A6}"/>
              </a:ext>
            </a:extLst>
          </p:cNvPr>
          <p:cNvGrpSpPr>
            <a:grpSpLocks/>
          </p:cNvGrpSpPr>
          <p:nvPr/>
        </p:nvGrpSpPr>
        <p:grpSpPr>
          <a:xfrm>
            <a:off x="3559804" y="1269845"/>
            <a:ext cx="1261794" cy="1261794"/>
            <a:chOff x="1226574" y="1950399"/>
            <a:chExt cx="1151208" cy="1151208"/>
          </a:xfrm>
        </p:grpSpPr>
        <p:pic>
          <p:nvPicPr>
            <p:cNvPr id="74" name="图片 73" descr="图片包含 游戏机, 灯光&#10;&#10;描述已自动生成">
              <a:extLst>
                <a:ext uri="{FF2B5EF4-FFF2-40B4-BE49-F238E27FC236}">
                  <a16:creationId xmlns:a16="http://schemas.microsoft.com/office/drawing/2014/main" id="{78B9D55E-D933-61FE-9CEB-E0F29934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F339733-807F-1690-341C-856B91742FB9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06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424A3DC-FABB-4BBE-8C1A-600C8DD58B36}"/>
              </a:ext>
            </a:extLst>
          </p:cNvPr>
          <p:cNvSpPr txBox="1">
            <a:spLocks/>
          </p:cNvSpPr>
          <p:nvPr/>
        </p:nvSpPr>
        <p:spPr>
          <a:xfrm>
            <a:off x="1305994" y="5928250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商业模式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48FDB98-F5DE-796F-8A7E-6BF0293A85BD}"/>
              </a:ext>
            </a:extLst>
          </p:cNvPr>
          <p:cNvGrpSpPr>
            <a:grpSpLocks/>
          </p:cNvGrpSpPr>
          <p:nvPr/>
        </p:nvGrpSpPr>
        <p:grpSpPr>
          <a:xfrm>
            <a:off x="129476" y="4557704"/>
            <a:ext cx="1261794" cy="1261794"/>
            <a:chOff x="1226574" y="1950399"/>
            <a:chExt cx="1151208" cy="1151208"/>
          </a:xfrm>
        </p:grpSpPr>
        <p:pic>
          <p:nvPicPr>
            <p:cNvPr id="64" name="图片 63" descr="图片包含 游戏机, 灯光&#10;&#10;描述已自动生成">
              <a:extLst>
                <a:ext uri="{FF2B5EF4-FFF2-40B4-BE49-F238E27FC236}">
                  <a16:creationId xmlns:a16="http://schemas.microsoft.com/office/drawing/2014/main" id="{3D9AC6BD-27DD-F819-6078-45E05AE0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5BE64C2-4506-F15A-B337-82937EDCFACA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04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EA835094-447F-7286-40CA-80028EE911F5}"/>
              </a:ext>
            </a:extLst>
          </p:cNvPr>
          <p:cNvSpPr txBox="1"/>
          <p:nvPr/>
        </p:nvSpPr>
        <p:spPr>
          <a:xfrm>
            <a:off x="1305994" y="3915090"/>
            <a:ext cx="2159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产品介绍</a:t>
            </a:r>
            <a:endParaRPr lang="zh-CN" altLang="en-US" sz="3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19D7602-193A-4C98-DCF0-CB53972FB7ED}"/>
              </a:ext>
            </a:extLst>
          </p:cNvPr>
          <p:cNvGrpSpPr>
            <a:grpSpLocks/>
          </p:cNvGrpSpPr>
          <p:nvPr/>
        </p:nvGrpSpPr>
        <p:grpSpPr>
          <a:xfrm>
            <a:off x="3559804" y="2292652"/>
            <a:ext cx="1261794" cy="1261794"/>
            <a:chOff x="1226574" y="1950399"/>
            <a:chExt cx="1151208" cy="1151208"/>
          </a:xfrm>
        </p:grpSpPr>
        <p:pic>
          <p:nvPicPr>
            <p:cNvPr id="13" name="图片 12" descr="图片包含 游戏机, 灯光&#10;&#10;描述已自动生成">
              <a:extLst>
                <a:ext uri="{FF2B5EF4-FFF2-40B4-BE49-F238E27FC236}">
                  <a16:creationId xmlns:a16="http://schemas.microsoft.com/office/drawing/2014/main" id="{9FDEE82F-5B25-7114-DBE6-984B1A96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DD140D4-9D67-7110-7685-C594AB0600C4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07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6EBA59F-BF42-AA22-7F1D-028F27BFE038}"/>
              </a:ext>
            </a:extLst>
          </p:cNvPr>
          <p:cNvSpPr txBox="1">
            <a:spLocks/>
          </p:cNvSpPr>
          <p:nvPr/>
        </p:nvSpPr>
        <p:spPr>
          <a:xfrm>
            <a:off x="4717867" y="1734528"/>
            <a:ext cx="2159390" cy="47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ts val="2800"/>
              </a:lnSpc>
            </a:pPr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财务与融资</a:t>
            </a:r>
            <a:endParaRPr lang="en-US" altLang="zh-CN" sz="3200" kern="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8920C0-6674-47B9-6936-00778B6F59C8}"/>
              </a:ext>
            </a:extLst>
          </p:cNvPr>
          <p:cNvGrpSpPr>
            <a:grpSpLocks/>
          </p:cNvGrpSpPr>
          <p:nvPr/>
        </p:nvGrpSpPr>
        <p:grpSpPr>
          <a:xfrm>
            <a:off x="3559804" y="3320857"/>
            <a:ext cx="1261794" cy="1261794"/>
            <a:chOff x="1226574" y="1950399"/>
            <a:chExt cx="1151208" cy="1151208"/>
          </a:xfrm>
        </p:grpSpPr>
        <p:pic>
          <p:nvPicPr>
            <p:cNvPr id="17" name="图片 16" descr="图片包含 游戏机, 灯光&#10;&#10;描述已自动生成">
              <a:extLst>
                <a:ext uri="{FF2B5EF4-FFF2-40B4-BE49-F238E27FC236}">
                  <a16:creationId xmlns:a16="http://schemas.microsoft.com/office/drawing/2014/main" id="{ED24C5F0-BB7F-53EE-B338-9E08F17E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B680ED-6231-DE8E-BE6E-14B182242E25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08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B6A88B5-59C2-B5ED-1E1E-1ED13D0ECB80}"/>
              </a:ext>
            </a:extLst>
          </p:cNvPr>
          <p:cNvGrpSpPr>
            <a:grpSpLocks/>
          </p:cNvGrpSpPr>
          <p:nvPr/>
        </p:nvGrpSpPr>
        <p:grpSpPr>
          <a:xfrm>
            <a:off x="3559804" y="4317966"/>
            <a:ext cx="1261794" cy="1261794"/>
            <a:chOff x="1226574" y="1950399"/>
            <a:chExt cx="1151208" cy="1151208"/>
          </a:xfrm>
        </p:grpSpPr>
        <p:pic>
          <p:nvPicPr>
            <p:cNvPr id="22" name="图片 21" descr="图片包含 游戏机, 灯光&#10;&#10;描述已自动生成">
              <a:extLst>
                <a:ext uri="{FF2B5EF4-FFF2-40B4-BE49-F238E27FC236}">
                  <a16:creationId xmlns:a16="http://schemas.microsoft.com/office/drawing/2014/main" id="{299BFDC7-5E88-D8D5-85ED-83080491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021CB0A-85CA-592D-14C1-5392D02073EF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09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6EAB1C4-6417-8D61-8B8D-A1E282734779}"/>
              </a:ext>
            </a:extLst>
          </p:cNvPr>
          <p:cNvGrpSpPr>
            <a:grpSpLocks/>
          </p:cNvGrpSpPr>
          <p:nvPr/>
        </p:nvGrpSpPr>
        <p:grpSpPr>
          <a:xfrm>
            <a:off x="3559804" y="5307522"/>
            <a:ext cx="1261794" cy="1261794"/>
            <a:chOff x="1226574" y="1950399"/>
            <a:chExt cx="1151208" cy="1151208"/>
          </a:xfrm>
        </p:grpSpPr>
        <p:pic>
          <p:nvPicPr>
            <p:cNvPr id="27" name="图片 26" descr="图片包含 游戏机, 灯光&#10;&#10;描述已自动生成">
              <a:extLst>
                <a:ext uri="{FF2B5EF4-FFF2-40B4-BE49-F238E27FC236}">
                  <a16:creationId xmlns:a16="http://schemas.microsoft.com/office/drawing/2014/main" id="{191F06DE-4AE9-63DB-745A-0C77A3B3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74" y="1950399"/>
              <a:ext cx="1151208" cy="1151208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E4A2A74-4597-AAFE-0B26-82873BE45EB0}"/>
                </a:ext>
              </a:extLst>
            </p:cNvPr>
            <p:cNvSpPr txBox="1">
              <a:spLocks/>
            </p:cNvSpPr>
            <p:nvPr/>
          </p:nvSpPr>
          <p:spPr>
            <a:xfrm>
              <a:off x="1489258" y="2340677"/>
              <a:ext cx="625839" cy="421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10</a:t>
              </a:r>
              <a:endParaRPr lang="zh-CN" altLang="en-US" sz="2400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4AF9546B-3E61-DB44-0541-B3ECEE730B50}"/>
              </a:ext>
            </a:extLst>
          </p:cNvPr>
          <p:cNvSpPr txBox="1">
            <a:spLocks/>
          </p:cNvSpPr>
          <p:nvPr/>
        </p:nvSpPr>
        <p:spPr>
          <a:xfrm>
            <a:off x="4717867" y="4644705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项目展望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DF1A8F-B1FF-4308-7837-4C3F1902BC96}"/>
              </a:ext>
            </a:extLst>
          </p:cNvPr>
          <p:cNvSpPr txBox="1">
            <a:spLocks/>
          </p:cNvSpPr>
          <p:nvPr/>
        </p:nvSpPr>
        <p:spPr>
          <a:xfrm>
            <a:off x="1305994" y="2987809"/>
            <a:ext cx="2159389" cy="47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ts val="28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政策与市场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528BE08-F7CD-B881-A031-B3ACE87AE5FC}"/>
              </a:ext>
            </a:extLst>
          </p:cNvPr>
          <p:cNvSpPr txBox="1">
            <a:spLocks/>
          </p:cNvSpPr>
          <p:nvPr/>
        </p:nvSpPr>
        <p:spPr>
          <a:xfrm>
            <a:off x="4717867" y="2697371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团队介绍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0878DAD-6BF3-2C61-0DAF-F9662D9D6C56}"/>
              </a:ext>
            </a:extLst>
          </p:cNvPr>
          <p:cNvSpPr txBox="1">
            <a:spLocks/>
          </p:cNvSpPr>
          <p:nvPr/>
        </p:nvSpPr>
        <p:spPr>
          <a:xfrm>
            <a:off x="4717867" y="3654928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实践价值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376B6F-562A-5CE8-7BF5-51C72AC0A7C5}"/>
              </a:ext>
            </a:extLst>
          </p:cNvPr>
          <p:cNvSpPr txBox="1">
            <a:spLocks/>
          </p:cNvSpPr>
          <p:nvPr/>
        </p:nvSpPr>
        <p:spPr>
          <a:xfrm>
            <a:off x="4717867" y="5646031"/>
            <a:ext cx="2159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2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问答与致谢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D6135-EC7F-5639-30B3-047CFA97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068BB42-21C3-8200-9D48-D04403EEA946}"/>
              </a:ext>
            </a:extLst>
          </p:cNvPr>
          <p:cNvSpPr txBox="1"/>
          <p:nvPr/>
        </p:nvSpPr>
        <p:spPr>
          <a:xfrm>
            <a:off x="6433809" y="4312457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团队介绍</a:t>
            </a:r>
          </a:p>
        </p:txBody>
      </p:sp>
      <p:pic>
        <p:nvPicPr>
          <p:cNvPr id="2" name="图片 1" descr="图片包含 游戏机, 灯光&#10;&#10;描述已自动生成">
            <a:extLst>
              <a:ext uri="{FF2B5EF4-FFF2-40B4-BE49-F238E27FC236}">
                <a16:creationId xmlns:a16="http://schemas.microsoft.com/office/drawing/2014/main" id="{D19A1FCC-783A-995A-0472-B20D72D0A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46AD55-62C1-2C5F-DB6B-6DD5EABCC74F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07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2E8757-52D2-26C4-26B5-9D3662E52B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484E1B-517F-3174-5A35-C68F53F2B1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764EDF-65AC-9DB4-10D8-0A5BF7B9C40D}"/>
              </a:ext>
            </a:extLst>
          </p:cNvPr>
          <p:cNvSpPr txBox="1"/>
          <p:nvPr/>
        </p:nvSpPr>
        <p:spPr>
          <a:xfrm>
            <a:off x="1136012" y="3958514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7.1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A6B012-6D23-9A29-6A77-22DA0DBE554E}"/>
              </a:ext>
            </a:extLst>
          </p:cNvPr>
          <p:cNvSpPr txBox="1"/>
          <p:nvPr/>
        </p:nvSpPr>
        <p:spPr>
          <a:xfrm>
            <a:off x="2285481" y="4050847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核心团队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33910B-1FE2-8B27-1128-590AF73F93FD}"/>
              </a:ext>
            </a:extLst>
          </p:cNvPr>
          <p:cNvSpPr txBox="1"/>
          <p:nvPr/>
        </p:nvSpPr>
        <p:spPr>
          <a:xfrm>
            <a:off x="1136011" y="4727955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7.2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640B7-3DE8-10C5-F393-0DD487173520}"/>
              </a:ext>
            </a:extLst>
          </p:cNvPr>
          <p:cNvSpPr txBox="1"/>
          <p:nvPr/>
        </p:nvSpPr>
        <p:spPr>
          <a:xfrm>
            <a:off x="2285481" y="4820288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团队优势</a:t>
            </a:r>
          </a:p>
        </p:txBody>
      </p:sp>
    </p:spTree>
    <p:extLst>
      <p:ext uri="{BB962C8B-B14F-4D97-AF65-F5344CB8AC3E}">
        <p14:creationId xmlns:p14="http://schemas.microsoft.com/office/powerpoint/2010/main" val="83631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7BB1A0-62BE-747E-C72E-C6F6A077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E806E1-2142-ADE2-3BC2-DD72992EACB3}"/>
              </a:ext>
            </a:extLst>
          </p:cNvPr>
          <p:cNvSpPr txBox="1"/>
          <p:nvPr/>
        </p:nvSpPr>
        <p:spPr>
          <a:xfrm>
            <a:off x="6433809" y="4312457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实践价值</a:t>
            </a:r>
          </a:p>
        </p:txBody>
      </p:sp>
      <p:pic>
        <p:nvPicPr>
          <p:cNvPr id="2" name="图片 1" descr="图片包含 游戏机, 灯光&#10;&#10;描述已自动生成">
            <a:extLst>
              <a:ext uri="{FF2B5EF4-FFF2-40B4-BE49-F238E27FC236}">
                <a16:creationId xmlns:a16="http://schemas.microsoft.com/office/drawing/2014/main" id="{C930324E-8FAF-3F81-B672-10D776D8E5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3417D7-A968-4D24-BA27-6C2A4E432235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08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FDC94-85D4-94EC-B606-49B319DBC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2B55AA-04A7-25E3-0256-4E7BBC80EC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4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15D41-5A84-62F3-ACE4-F9BDE73A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94B44BB-5B7F-839E-5AB8-8CE658C34EE1}"/>
              </a:ext>
            </a:extLst>
          </p:cNvPr>
          <p:cNvSpPr txBox="1"/>
          <p:nvPr/>
        </p:nvSpPr>
        <p:spPr>
          <a:xfrm>
            <a:off x="6433809" y="4312457"/>
            <a:ext cx="4218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战略规划</a:t>
            </a:r>
          </a:p>
        </p:txBody>
      </p:sp>
      <p:pic>
        <p:nvPicPr>
          <p:cNvPr id="2" name="图片 1" descr="图片包含 游戏机, 灯光&#10;&#10;描述已自动生成">
            <a:extLst>
              <a:ext uri="{FF2B5EF4-FFF2-40B4-BE49-F238E27FC236}">
                <a16:creationId xmlns:a16="http://schemas.microsoft.com/office/drawing/2014/main" id="{96ACD8E4-D54E-242C-DCD9-6D64B537C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377434-0D73-B12A-01A5-6E7F23C7BB57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09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39B67D-8C6F-5405-26A5-520E3E17F2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2AB76C-428E-25C4-0F05-2D2B9635DE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B528A7-6B50-E66E-1426-1836712711B4}"/>
              </a:ext>
            </a:extLst>
          </p:cNvPr>
          <p:cNvSpPr txBox="1"/>
          <p:nvPr/>
        </p:nvSpPr>
        <p:spPr>
          <a:xfrm>
            <a:off x="1136012" y="3958514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9.1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1265B0-325F-B258-471D-E436AD14FF47}"/>
              </a:ext>
            </a:extLst>
          </p:cNvPr>
          <p:cNvSpPr txBox="1"/>
          <p:nvPr/>
        </p:nvSpPr>
        <p:spPr>
          <a:xfrm>
            <a:off x="2285481" y="4050847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阶段路线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353A27-6EEF-B85B-311A-920F828581F7}"/>
              </a:ext>
            </a:extLst>
          </p:cNvPr>
          <p:cNvSpPr txBox="1"/>
          <p:nvPr/>
        </p:nvSpPr>
        <p:spPr>
          <a:xfrm>
            <a:off x="1136011" y="4727955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9.2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41719-6919-6FE7-5164-CB1B5116A3C2}"/>
              </a:ext>
            </a:extLst>
          </p:cNvPr>
          <p:cNvSpPr txBox="1"/>
          <p:nvPr/>
        </p:nvSpPr>
        <p:spPr>
          <a:xfrm>
            <a:off x="2285481" y="4820288"/>
            <a:ext cx="21876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中长期愿景</a:t>
            </a:r>
          </a:p>
        </p:txBody>
      </p:sp>
    </p:spTree>
    <p:extLst>
      <p:ext uri="{BB962C8B-B14F-4D97-AF65-F5344CB8AC3E}">
        <p14:creationId xmlns:p14="http://schemas.microsoft.com/office/powerpoint/2010/main" val="418464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35FE5-B2A6-3A1B-6823-FB8FDB0E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6AECAF9-7BC8-C191-8432-7BE06E0EAD1F}"/>
              </a:ext>
            </a:extLst>
          </p:cNvPr>
          <p:cNvSpPr txBox="1"/>
          <p:nvPr/>
        </p:nvSpPr>
        <p:spPr>
          <a:xfrm>
            <a:off x="6406518" y="4346973"/>
            <a:ext cx="4273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问答环节与致谢</a:t>
            </a:r>
          </a:p>
        </p:txBody>
      </p:sp>
      <p:pic>
        <p:nvPicPr>
          <p:cNvPr id="2" name="图片 1" descr="图片包含 游戏机, 灯光&#10;&#10;描述已自动生成">
            <a:extLst>
              <a:ext uri="{FF2B5EF4-FFF2-40B4-BE49-F238E27FC236}">
                <a16:creationId xmlns:a16="http://schemas.microsoft.com/office/drawing/2014/main" id="{CA42DEF4-597C-5A5D-FCEA-AF349E38BE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FFA057-C41A-D849-116E-11FF8FA9C231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10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45A369-5A62-E13C-42A6-AB6C816E88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6221B9-CB3C-8640-61B1-A2AF4D330C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B4765615-FD84-9B5B-CDCA-0D43E7F6F9BD}"/>
              </a:ext>
            </a:extLst>
          </p:cNvPr>
          <p:cNvSpPr/>
          <p:nvPr/>
        </p:nvSpPr>
        <p:spPr>
          <a:xfrm flipH="1">
            <a:off x="2525843" y="2942599"/>
            <a:ext cx="10033000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101" y="306667"/>
            <a:ext cx="104556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184" y="393740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医学生使用场景</a:t>
            </a:r>
          </a:p>
        </p:txBody>
      </p:sp>
      <p:sp>
        <p:nvSpPr>
          <p:cNvPr id="13" name="图形"/>
          <p:cNvSpPr/>
          <p:nvPr/>
        </p:nvSpPr>
        <p:spPr>
          <a:xfrm flipH="1">
            <a:off x="1242695" y="5164015"/>
            <a:ext cx="10033635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14" name="图形"/>
          <p:cNvSpPr/>
          <p:nvPr/>
        </p:nvSpPr>
        <p:spPr>
          <a:xfrm flipH="1">
            <a:off x="1243330" y="1067725"/>
            <a:ext cx="10033000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21" name="图形"/>
          <p:cNvSpPr>
            <a:spLocks noChangeArrowheads="1"/>
          </p:cNvSpPr>
          <p:nvPr/>
        </p:nvSpPr>
        <p:spPr bwMode="auto">
          <a:xfrm>
            <a:off x="1586607" y="1397411"/>
            <a:ext cx="878200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学生可以在岐问杏林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AI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智能体平台通过输入自己的问题，通过对话的方式来在线使用</a:t>
            </a:r>
            <a:endParaRPr lang="zh-CN" altLang="en-US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7" name="图形"/>
          <p:cNvSpPr>
            <a:spLocks noChangeArrowheads="1"/>
          </p:cNvSpPr>
          <p:nvPr/>
        </p:nvSpPr>
        <p:spPr bwMode="auto">
          <a:xfrm>
            <a:off x="1586607" y="5512358"/>
            <a:ext cx="966893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通过使用岐问杏林可以帮助学生加深理解、查缺补漏，并降低获取高质量练习题和解析的门槛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1F9A7A-3453-D9B8-086D-322245800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27817"/>
            <a:ext cx="7772400" cy="2587686"/>
          </a:xfrm>
          <a:prstGeom prst="roundRect">
            <a:avLst>
              <a:gd name="adj" fmla="val 39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C446B-4761-B7E7-0F27-6A5CFC1D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69CE555-CB26-9A53-DE51-4D6C8D7356DD}"/>
              </a:ext>
            </a:extLst>
          </p:cNvPr>
          <p:cNvSpPr txBox="1"/>
          <p:nvPr/>
        </p:nvSpPr>
        <p:spPr>
          <a:xfrm>
            <a:off x="1244184" y="393740"/>
            <a:ext cx="2889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教师教学辅助场景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E56A2-9C31-2580-08DF-21616D51A28B}"/>
              </a:ext>
            </a:extLst>
          </p:cNvPr>
          <p:cNvSpPr txBox="1"/>
          <p:nvPr/>
        </p:nvSpPr>
        <p:spPr>
          <a:xfrm>
            <a:off x="160524" y="309027"/>
            <a:ext cx="1090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" name="图形">
            <a:extLst>
              <a:ext uri="{FF2B5EF4-FFF2-40B4-BE49-F238E27FC236}">
                <a16:creationId xmlns:a16="http://schemas.microsoft.com/office/drawing/2014/main" id="{396979FC-4EED-3C2E-4FFC-E382EAA50194}"/>
              </a:ext>
            </a:extLst>
          </p:cNvPr>
          <p:cNvSpPr/>
          <p:nvPr/>
        </p:nvSpPr>
        <p:spPr>
          <a:xfrm flipH="1">
            <a:off x="706001" y="1137664"/>
            <a:ext cx="3507779" cy="4126444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4" name="图形">
            <a:extLst>
              <a:ext uri="{FF2B5EF4-FFF2-40B4-BE49-F238E27FC236}">
                <a16:creationId xmlns:a16="http://schemas.microsoft.com/office/drawing/2014/main" id="{FFE94918-B0CE-2F36-2D91-0440477DA4C4}"/>
              </a:ext>
            </a:extLst>
          </p:cNvPr>
          <p:cNvSpPr/>
          <p:nvPr/>
        </p:nvSpPr>
        <p:spPr>
          <a:xfrm flipH="1">
            <a:off x="4449228" y="1137664"/>
            <a:ext cx="3507779" cy="4126444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F79CC4BD-69C3-E0E9-4E07-FB9DABA2E74E}"/>
              </a:ext>
            </a:extLst>
          </p:cNvPr>
          <p:cNvSpPr/>
          <p:nvPr/>
        </p:nvSpPr>
        <p:spPr>
          <a:xfrm flipH="1">
            <a:off x="8192455" y="1137664"/>
            <a:ext cx="3507779" cy="4126444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89A5D3-2D84-EC5B-6CFE-3119EABEF193}"/>
              </a:ext>
            </a:extLst>
          </p:cNvPr>
          <p:cNvSpPr txBox="1"/>
          <p:nvPr/>
        </p:nvSpPr>
        <p:spPr>
          <a:xfrm>
            <a:off x="899755" y="1363059"/>
            <a:ext cx="1560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备课支持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A4D0A8-33F9-57F2-2F0B-4EAA0B938AB2}"/>
              </a:ext>
            </a:extLst>
          </p:cNvPr>
          <p:cNvSpPr txBox="1"/>
          <p:nvPr/>
        </p:nvSpPr>
        <p:spPr>
          <a:xfrm>
            <a:off x="4642981" y="1363059"/>
            <a:ext cx="1560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题目生成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81C42C-804D-C28B-62E6-2228030EE5F9}"/>
              </a:ext>
            </a:extLst>
          </p:cNvPr>
          <p:cNvSpPr txBox="1"/>
          <p:nvPr/>
        </p:nvSpPr>
        <p:spPr>
          <a:xfrm>
            <a:off x="8386209" y="1363058"/>
            <a:ext cx="1560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辅导答疑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E3A215-6668-61C2-BBCA-4A1DA9FA1433}"/>
              </a:ext>
            </a:extLst>
          </p:cNvPr>
          <p:cNvSpPr txBox="1"/>
          <p:nvPr/>
        </p:nvSpPr>
        <p:spPr>
          <a:xfrm>
            <a:off x="899755" y="1886278"/>
            <a:ext cx="2946381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教师在备课阶段使用岐问杏林查询专题内容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CAD4360-7C6C-36CF-F9C9-BD9947C8B006}"/>
              </a:ext>
            </a:extLst>
          </p:cNvPr>
          <p:cNvSpPr txBox="1"/>
          <p:nvPr/>
        </p:nvSpPr>
        <p:spPr>
          <a:xfrm>
            <a:off x="4622809" y="1886277"/>
            <a:ext cx="2946381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教师出题时调用岐问杏林辅助生成试题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E4BF40-6467-A83C-5621-937719593814}"/>
              </a:ext>
            </a:extLst>
          </p:cNvPr>
          <p:cNvSpPr txBox="1"/>
          <p:nvPr/>
        </p:nvSpPr>
        <p:spPr>
          <a:xfrm>
            <a:off x="8386209" y="1886277"/>
            <a:ext cx="2946381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教师在答疑环节引导学生先与岐问杏林互动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2D92D68-BE90-5C85-AA96-D7DA587100E0}"/>
              </a:ext>
            </a:extLst>
          </p:cNvPr>
          <p:cNvSpPr txBox="1"/>
          <p:nvPr/>
        </p:nvSpPr>
        <p:spPr>
          <a:xfrm>
            <a:off x="819944" y="2644170"/>
            <a:ext cx="33140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检索最新医学资料与经典临床案例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丰富课件内容，提高教学的时效性与权威性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E33E2E-CF36-D8C0-393E-4EE026C7DEDD}"/>
              </a:ext>
            </a:extLst>
          </p:cNvPr>
          <p:cNvSpPr txBox="1"/>
          <p:nvPr/>
        </p:nvSpPr>
        <p:spPr>
          <a:xfrm>
            <a:off x="4519619" y="2600721"/>
            <a:ext cx="32574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根据知识点自动生成练习题</a:t>
            </a: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测试题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提供标准答案与解析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显著提高命题效率，减轻重复性劳动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240743-7EE3-B6F6-A3C6-7099F7062DCD}"/>
              </a:ext>
            </a:extLst>
          </p:cNvPr>
          <p:cNvSpPr txBox="1"/>
          <p:nvPr/>
        </p:nvSpPr>
        <p:spPr>
          <a:xfrm>
            <a:off x="8386209" y="2634891"/>
            <a:ext cx="30997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学生先获得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详尽解释与图文推理过程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YouSheBiaoTiYuan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教师随后聚焦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重点难点讲解与个别答疑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YouSheBiaoTiYuan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提升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教学效率</a:t>
            </a:r>
            <a:r>
              <a: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与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YouSheBiaoTiYuan" pitchFamily="2" charset="-122"/>
              </a:rPr>
              <a:t>学生主动学习能力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YouSheBiaoTiYuan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6A96C59-61CF-6CFE-B87A-C95D00A6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06" b="40504"/>
          <a:stretch/>
        </p:blipFill>
        <p:spPr bwMode="auto">
          <a:xfrm>
            <a:off x="2050551" y="5438091"/>
            <a:ext cx="8195630" cy="1002351"/>
          </a:xfrm>
          <a:prstGeom prst="roundRect">
            <a:avLst>
              <a:gd name="adj" fmla="val 76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465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44184" y="393740"/>
            <a:ext cx="3512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医学院管理与教学融合 </a:t>
            </a:r>
          </a:p>
        </p:txBody>
      </p:sp>
      <p:sp>
        <p:nvSpPr>
          <p:cNvPr id="25" name="图形">
            <a:extLst>
              <a:ext uri="{FF2B5EF4-FFF2-40B4-BE49-F238E27FC236}">
                <a16:creationId xmlns:a16="http://schemas.microsoft.com/office/drawing/2014/main" id="{B5BB532F-77AB-1672-8306-06D2CA79B44A}"/>
              </a:ext>
            </a:extLst>
          </p:cNvPr>
          <p:cNvSpPr/>
          <p:nvPr/>
        </p:nvSpPr>
        <p:spPr>
          <a:xfrm flipH="1">
            <a:off x="8375848" y="1076109"/>
            <a:ext cx="3507779" cy="5352113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24" name="图形">
            <a:extLst>
              <a:ext uri="{FF2B5EF4-FFF2-40B4-BE49-F238E27FC236}">
                <a16:creationId xmlns:a16="http://schemas.microsoft.com/office/drawing/2014/main" id="{502F8AC7-650E-1CAB-0D67-A691BA160729}"/>
              </a:ext>
            </a:extLst>
          </p:cNvPr>
          <p:cNvSpPr/>
          <p:nvPr/>
        </p:nvSpPr>
        <p:spPr>
          <a:xfrm flipH="1">
            <a:off x="4606849" y="1076109"/>
            <a:ext cx="3507779" cy="5352113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B7BA849F-52AF-0B7F-42FD-6DD8BFCEA9C0}"/>
              </a:ext>
            </a:extLst>
          </p:cNvPr>
          <p:cNvSpPr/>
          <p:nvPr/>
        </p:nvSpPr>
        <p:spPr>
          <a:xfrm flipH="1">
            <a:off x="837850" y="1076109"/>
            <a:ext cx="3507779" cy="5352113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cs typeface="字魂58号-创中黑" panose="000005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3EF0DB-D09D-79FE-7AE1-3531045AA7BD}"/>
              </a:ext>
            </a:extLst>
          </p:cNvPr>
          <p:cNvSpPr txBox="1"/>
          <p:nvPr/>
        </p:nvSpPr>
        <p:spPr>
          <a:xfrm>
            <a:off x="983312" y="1778542"/>
            <a:ext cx="33623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分析学生提问、练习、测试数据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识别共性薄弱知识点，辅助教学管理者：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优化课程设置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提升教学资源配置精准度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个性化学习路径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推荐：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精准辅导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高效复习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zh-CN" altLang="en-US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因材施教</a:t>
            </a:r>
            <a:endParaRPr lang="zh-CN" altLang="en-US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39EFB5-E82B-3BD4-B386-032AF46ED724}"/>
              </a:ext>
            </a:extLst>
          </p:cNvPr>
          <p:cNvSpPr txBox="1"/>
          <p:nvPr/>
        </p:nvSpPr>
        <p:spPr>
          <a:xfrm>
            <a:off x="1003955" y="1219275"/>
            <a:ext cx="2943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zh-CN" altLang="zh-CN" sz="2800" kern="1200" dirty="0">
                <a:solidFill>
                  <a:srgbClr val="FFFFFF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  <a:cs typeface="Arial" panose="020B0604020202020204" pitchFamily="34" charset="0"/>
              </a:rPr>
              <a:t>教学数据分析反馈</a:t>
            </a:r>
            <a:endParaRPr lang="zh-CN" altLang="zh-CN" sz="2800" dirty="0">
              <a:effectLst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7663E4-F410-74D5-9BEA-629D07678417}"/>
              </a:ext>
            </a:extLst>
          </p:cNvPr>
          <p:cNvSpPr txBox="1"/>
          <p:nvPr/>
        </p:nvSpPr>
        <p:spPr>
          <a:xfrm>
            <a:off x="4795636" y="1742495"/>
            <a:ext cx="32032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传统困境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：个性化、高质量、大规模教学</a:t>
            </a:r>
            <a:r>
              <a:rPr lang="zh-CN" altLang="en-US" b="1" i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难以兼得</a:t>
            </a:r>
          </a:p>
          <a:p>
            <a:pPr>
              <a:buNone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岐问杏林以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为支点，实现三者统一：</a:t>
            </a:r>
          </a:p>
          <a:p>
            <a:pPr marL="285750" indent="-285750">
              <a:buFont typeface="系统字体常规体"/>
              <a:buChar char="✅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个性化学习路径智能规划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系统字体常规体"/>
              <a:buChar char="✅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高质量医学知识即时提供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系统字体常规体"/>
              <a:buChar char="✅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学校服务器部署覆盖全院教学流程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BE59A5-6622-FBC1-1808-28E4ABC77E89}"/>
              </a:ext>
            </a:extLst>
          </p:cNvPr>
          <p:cNvSpPr txBox="1"/>
          <p:nvPr/>
        </p:nvSpPr>
        <p:spPr>
          <a:xfrm>
            <a:off x="4795636" y="1219275"/>
            <a:ext cx="3580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打破传统教学三角困境</a:t>
            </a:r>
          </a:p>
        </p:txBody>
      </p:sp>
      <p:graphicFrame>
        <p:nvGraphicFramePr>
          <p:cNvPr id="30" name="图示 29">
            <a:extLst>
              <a:ext uri="{FF2B5EF4-FFF2-40B4-BE49-F238E27FC236}">
                <a16:creationId xmlns:a16="http://schemas.microsoft.com/office/drawing/2014/main" id="{C7D40042-8E38-D88C-38F3-952D9DA6FE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173407"/>
              </p:ext>
            </p:extLst>
          </p:nvPr>
        </p:nvGraphicFramePr>
        <p:xfrm>
          <a:off x="4991548" y="4032223"/>
          <a:ext cx="279174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81A17425-5EF1-4C2E-0D5A-9E1A51E5B1D6}"/>
              </a:ext>
            </a:extLst>
          </p:cNvPr>
          <p:cNvSpPr txBox="1"/>
          <p:nvPr/>
        </p:nvSpPr>
        <p:spPr>
          <a:xfrm>
            <a:off x="8528121" y="1778542"/>
            <a:ext cx="33555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可扩展的教学数字底座</a:t>
            </a:r>
            <a:endParaRPr lang="en-US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支撑课程资源、教学评估、学生辅导、科研联动等环节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推动医学院向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智能化、数据驱动的教育模式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955718C-D928-2EB9-4DD1-A7A2E78DEB1A}"/>
              </a:ext>
            </a:extLst>
          </p:cNvPr>
          <p:cNvSpPr txBox="1"/>
          <p:nvPr/>
        </p:nvSpPr>
        <p:spPr>
          <a:xfrm>
            <a:off x="8528121" y="1219275"/>
            <a:ext cx="32032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作为数字化基础设施</a:t>
            </a:r>
            <a:endParaRPr lang="zh-CN" altLang="en-US" sz="28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FB52C9-1F25-1961-44EB-1F68EEA33915}"/>
              </a:ext>
            </a:extLst>
          </p:cNvPr>
          <p:cNvSpPr txBox="1"/>
          <p:nvPr/>
        </p:nvSpPr>
        <p:spPr>
          <a:xfrm>
            <a:off x="160524" y="301407"/>
            <a:ext cx="1090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4.3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E6DBB-7118-BE86-8EAE-082B52E3CA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6293922" y="5222504"/>
            <a:ext cx="188921" cy="190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3101" y="301407"/>
            <a:ext cx="1045564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5.1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28665" y="388745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创新助力教育</a:t>
            </a:r>
            <a:endParaRPr lang="zh-CN" altLang="en-US" sz="28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5" name="图片 14" descr="徽标&#10;&#10;AI 生成的内容可能不正确。">
            <a:extLst>
              <a:ext uri="{FF2B5EF4-FFF2-40B4-BE49-F238E27FC236}">
                <a16:creationId xmlns:a16="http://schemas.microsoft.com/office/drawing/2014/main" id="{75A4A8D4-D9E3-C8E5-A185-7C40AB37A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81" y="5894496"/>
            <a:ext cx="634999" cy="6349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A4D54FE-D28E-F512-ED77-D8ADBCABFE26}"/>
              </a:ext>
            </a:extLst>
          </p:cNvPr>
          <p:cNvSpPr txBox="1"/>
          <p:nvPr/>
        </p:nvSpPr>
        <p:spPr>
          <a:xfrm>
            <a:off x="4463364" y="6046664"/>
            <a:ext cx="3265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0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  <a:cs typeface="宋体" panose="02010600030101010101" pitchFamily="2" charset="-122"/>
              </a:rPr>
              <a:t>专业、高效、智能、循证、创新</a:t>
            </a:r>
            <a:r>
              <a:rPr lang="zh-CN" altLang="zh-CN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38D2AD-5C12-31B5-CB44-77BF7832AB98}"/>
              </a:ext>
            </a:extLst>
          </p:cNvPr>
          <p:cNvGrpSpPr/>
          <p:nvPr/>
        </p:nvGrpSpPr>
        <p:grpSpPr>
          <a:xfrm>
            <a:off x="1009628" y="1065546"/>
            <a:ext cx="11419677" cy="4559673"/>
            <a:chOff x="1009628" y="1065546"/>
            <a:chExt cx="11419677" cy="4559673"/>
          </a:xfrm>
        </p:grpSpPr>
        <p:sp>
          <p:nvSpPr>
            <p:cNvPr id="6" name="图形">
              <a:extLst>
                <a:ext uri="{FF2B5EF4-FFF2-40B4-BE49-F238E27FC236}">
                  <a16:creationId xmlns:a16="http://schemas.microsoft.com/office/drawing/2014/main" id="{62301789-6F93-61CF-9578-3F9E710BA88E}"/>
                </a:ext>
              </a:extLst>
            </p:cNvPr>
            <p:cNvSpPr/>
            <p:nvPr/>
          </p:nvSpPr>
          <p:spPr>
            <a:xfrm flipH="1">
              <a:off x="8025185" y="3612140"/>
              <a:ext cx="4404120" cy="2013079"/>
            </a:xfrm>
            <a:prstGeom prst="roundRect">
              <a:avLst>
                <a:gd name="adj" fmla="val 4484"/>
              </a:avLst>
            </a:prstGeom>
            <a:gradFill flip="none" rotWithShape="1">
              <a:gsLst>
                <a:gs pos="24000">
                  <a:srgbClr val="0E8EE7">
                    <a:alpha val="0"/>
                  </a:srgbClr>
                </a:gs>
                <a:gs pos="100000">
                  <a:srgbClr val="11B5F2"/>
                </a:gs>
              </a:gsLst>
              <a:lin ang="0" scaled="1"/>
            </a:gradFill>
            <a:ln w="635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  <a:noAutofit/>
            </a:bodyPr>
            <a:lstStyle/>
            <a:p>
              <a:pPr>
                <a:buNone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图形">
              <a:extLst>
                <a:ext uri="{FF2B5EF4-FFF2-40B4-BE49-F238E27FC236}">
                  <a16:creationId xmlns:a16="http://schemas.microsoft.com/office/drawing/2014/main" id="{1C97BD1D-1CF7-0B47-FC0F-40E9F6F968F8}"/>
                </a:ext>
              </a:extLst>
            </p:cNvPr>
            <p:cNvSpPr/>
            <p:nvPr/>
          </p:nvSpPr>
          <p:spPr>
            <a:xfrm flipH="1">
              <a:off x="4524178" y="3601658"/>
              <a:ext cx="4404120" cy="2013079"/>
            </a:xfrm>
            <a:prstGeom prst="roundRect">
              <a:avLst>
                <a:gd name="adj" fmla="val 4484"/>
              </a:avLst>
            </a:prstGeom>
            <a:gradFill flip="none" rotWithShape="1">
              <a:gsLst>
                <a:gs pos="24000">
                  <a:srgbClr val="0E8EE7">
                    <a:alpha val="0"/>
                  </a:srgbClr>
                </a:gs>
                <a:gs pos="100000">
                  <a:srgbClr val="11B5F2"/>
                </a:gs>
              </a:gsLst>
              <a:lin ang="0" scaled="1"/>
            </a:gradFill>
            <a:ln w="635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  <a:noAutofit/>
            </a:bodyPr>
            <a:lstStyle/>
            <a:p>
              <a:pPr>
                <a:buNone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图形">
              <a:extLst>
                <a:ext uri="{FF2B5EF4-FFF2-40B4-BE49-F238E27FC236}">
                  <a16:creationId xmlns:a16="http://schemas.microsoft.com/office/drawing/2014/main" id="{D9BE7FA9-A69C-D27C-20AE-7D24A95AFAB9}"/>
                </a:ext>
              </a:extLst>
            </p:cNvPr>
            <p:cNvSpPr/>
            <p:nvPr/>
          </p:nvSpPr>
          <p:spPr>
            <a:xfrm flipH="1">
              <a:off x="1009628" y="3606899"/>
              <a:ext cx="4404120" cy="2013079"/>
            </a:xfrm>
            <a:prstGeom prst="roundRect">
              <a:avLst>
                <a:gd name="adj" fmla="val 4484"/>
              </a:avLst>
            </a:prstGeom>
            <a:gradFill flip="none" rotWithShape="1">
              <a:gsLst>
                <a:gs pos="24000">
                  <a:srgbClr val="0E8EE7">
                    <a:alpha val="0"/>
                  </a:srgbClr>
                </a:gs>
                <a:gs pos="100000">
                  <a:srgbClr val="11B5F2"/>
                </a:gs>
              </a:gsLst>
              <a:lin ang="0" scaled="1"/>
            </a:gradFill>
            <a:ln w="635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  <a:noAutofit/>
            </a:bodyPr>
            <a:lstStyle/>
            <a:p>
              <a:pPr>
                <a:buNone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图形">
              <a:extLst>
                <a:ext uri="{FF2B5EF4-FFF2-40B4-BE49-F238E27FC236}">
                  <a16:creationId xmlns:a16="http://schemas.microsoft.com/office/drawing/2014/main" id="{0B55E386-6FC6-0B0C-050A-0AA7745A970A}"/>
                </a:ext>
              </a:extLst>
            </p:cNvPr>
            <p:cNvSpPr/>
            <p:nvPr/>
          </p:nvSpPr>
          <p:spPr>
            <a:xfrm flipH="1">
              <a:off x="6316108" y="1065546"/>
              <a:ext cx="4404120" cy="2013079"/>
            </a:xfrm>
            <a:prstGeom prst="roundRect">
              <a:avLst>
                <a:gd name="adj" fmla="val 4484"/>
              </a:avLst>
            </a:prstGeom>
            <a:gradFill flip="none" rotWithShape="1">
              <a:gsLst>
                <a:gs pos="24000">
                  <a:srgbClr val="0E8EE7">
                    <a:alpha val="0"/>
                  </a:srgbClr>
                </a:gs>
                <a:gs pos="100000">
                  <a:srgbClr val="11B5F2"/>
                </a:gs>
              </a:gsLst>
              <a:lin ang="0" scaled="1"/>
            </a:gradFill>
            <a:ln w="635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  <a:noAutofit/>
            </a:bodyPr>
            <a:lstStyle/>
            <a:p>
              <a:pPr>
                <a:buNone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图形">
              <a:extLst>
                <a:ext uri="{FF2B5EF4-FFF2-40B4-BE49-F238E27FC236}">
                  <a16:creationId xmlns:a16="http://schemas.microsoft.com/office/drawing/2014/main" id="{7E984BAA-14FA-4E36-1C1A-E4ED39806518}"/>
                </a:ext>
              </a:extLst>
            </p:cNvPr>
            <p:cNvSpPr/>
            <p:nvPr/>
          </p:nvSpPr>
          <p:spPr>
            <a:xfrm flipH="1">
              <a:off x="1244183" y="1085831"/>
              <a:ext cx="4404120" cy="2013079"/>
            </a:xfrm>
            <a:prstGeom prst="roundRect">
              <a:avLst>
                <a:gd name="adj" fmla="val 4484"/>
              </a:avLst>
            </a:prstGeom>
            <a:gradFill flip="none" rotWithShape="1">
              <a:gsLst>
                <a:gs pos="24000">
                  <a:srgbClr val="0E8EE7">
                    <a:alpha val="0"/>
                  </a:srgbClr>
                </a:gs>
                <a:gs pos="100000">
                  <a:srgbClr val="11B5F2"/>
                </a:gs>
              </a:gsLst>
              <a:lin ang="0" scaled="1"/>
            </a:gradFill>
            <a:ln w="635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  <a:noAutofit/>
            </a:bodyPr>
            <a:lstStyle/>
            <a:p>
              <a:pPr>
                <a:buNone/>
              </a:pP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7926188-F796-F8ED-5D21-A82E48F43B38}"/>
                </a:ext>
              </a:extLst>
            </p:cNvPr>
            <p:cNvSpPr txBox="1"/>
            <p:nvPr/>
          </p:nvSpPr>
          <p:spPr>
            <a:xfrm>
              <a:off x="1149899" y="3902136"/>
              <a:ext cx="26342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产学研融合典范</a:t>
              </a:r>
              <a:endParaRPr lang="en-US" altLang="zh-CN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8D212BD-7D31-6D44-F31C-48844B89838C}"/>
                </a:ext>
              </a:extLst>
            </p:cNvPr>
            <p:cNvSpPr txBox="1"/>
            <p:nvPr/>
          </p:nvSpPr>
          <p:spPr>
            <a:xfrm>
              <a:off x="4638662" y="3902136"/>
              <a:ext cx="16774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填补空白</a:t>
              </a:r>
              <a:endParaRPr lang="en-US" altLang="zh-CN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FCBE905-AA22-6CDD-CEDD-19FF02B9B3FD}"/>
                </a:ext>
              </a:extLst>
            </p:cNvPr>
            <p:cNvSpPr txBox="1"/>
            <p:nvPr/>
          </p:nvSpPr>
          <p:spPr>
            <a:xfrm>
              <a:off x="8221434" y="3902136"/>
              <a:ext cx="22925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科技赋能教育</a:t>
              </a:r>
              <a:endParaRPr lang="en-US" altLang="zh-CN" sz="2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D2A111A-84FF-4375-3A96-969C71C9DFED}"/>
                </a:ext>
              </a:extLst>
            </p:cNvPr>
            <p:cNvSpPr txBox="1"/>
            <p:nvPr/>
          </p:nvSpPr>
          <p:spPr>
            <a:xfrm>
              <a:off x="1149899" y="4558190"/>
              <a:ext cx="29649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依托校内资源，自主研发，体现高校创新能力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EA52FA1-B236-FF30-6C01-E3362568AA0F}"/>
                </a:ext>
              </a:extLst>
            </p:cNvPr>
            <p:cNvSpPr txBox="1"/>
            <p:nvPr/>
          </p:nvSpPr>
          <p:spPr>
            <a:xfrm>
              <a:off x="4638662" y="4558189"/>
              <a:ext cx="298391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国内医学教育领域缺乏高质量智能辅导系统，岐问杏林应运而生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518F375-CA64-136C-23C7-E9DBD342F48F}"/>
                </a:ext>
              </a:extLst>
            </p:cNvPr>
            <p:cNvSpPr txBox="1"/>
            <p:nvPr/>
          </p:nvSpPr>
          <p:spPr>
            <a:xfrm>
              <a:off x="8221434" y="4558189"/>
              <a:ext cx="331153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融合自然语言处理与推理算法，实现</a:t>
              </a:r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精准答疑与虚拟教学互动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DBF9331-0AA6-5C79-B77B-950648AE3343}"/>
                </a:ext>
              </a:extLst>
            </p:cNvPr>
            <p:cNvSpPr txBox="1"/>
            <p:nvPr/>
          </p:nvSpPr>
          <p:spPr>
            <a:xfrm>
              <a:off x="1304145" y="1486571"/>
              <a:ext cx="434415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项目名称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：岐问杏林（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MedicNex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牵头单位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：延边大学医学院岐问杏林团队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项目定位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：医学教育</a:t>
              </a:r>
              <a:r>
                <a:rPr lang="en-US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智能体，聚焦智能辅导与个性化教学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0000997-A7A0-0DB0-C3FA-B18F2A023B6A}"/>
                </a:ext>
              </a:extLst>
            </p:cNvPr>
            <p:cNvSpPr txBox="1"/>
            <p:nvPr/>
          </p:nvSpPr>
          <p:spPr>
            <a:xfrm>
              <a:off x="6543697" y="1490341"/>
              <a:ext cx="379276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800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岐问杏林通过先进</a:t>
              </a:r>
              <a:r>
                <a:rPr lang="en-US" altLang="zh-CN" sz="1800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AI</a:t>
              </a:r>
              <a:r>
                <a:rPr lang="zh-CN" altLang="zh-CN" sz="1800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技术</a:t>
              </a:r>
              <a:r>
                <a:rPr lang="zh-CN" altLang="zh-CN" sz="1800" b="1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赋能医学教育</a:t>
              </a:r>
              <a:r>
                <a:rPr lang="zh-CN" altLang="zh-CN" sz="1800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，降低学习门槛，提高教学效率，契合</a:t>
              </a:r>
              <a:r>
                <a:rPr lang="en-US" altLang="zh-CN" sz="1800" b="1" i="1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“</a:t>
              </a:r>
              <a:r>
                <a:rPr lang="zh-CN" altLang="zh-CN" sz="1800" b="1" i="1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科技赋能医疗，创新助力教育</a:t>
              </a:r>
              <a:r>
                <a:rPr lang="en-US" altLang="zh-CN" sz="1800" b="1" i="1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”</a:t>
              </a:r>
              <a:r>
                <a:rPr lang="zh-CN" altLang="zh-CN" sz="1800" kern="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宋体" panose="02010600030101010101" pitchFamily="2" charset="-122"/>
                </a:rPr>
                <a:t>的理念。</a:t>
              </a:r>
              <a:r>
                <a:rPr lang="zh-CN" altLang="zh-CN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B1BC982-192D-8BD1-243F-773AEDD45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3751922" y="5911339"/>
            <a:ext cx="634999" cy="639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0506" y="301610"/>
            <a:ext cx="11494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5.2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2" name="图形"/>
          <p:cNvCxnSpPr/>
          <p:nvPr/>
        </p:nvCxnSpPr>
        <p:spPr>
          <a:xfrm flipH="1">
            <a:off x="1126782" y="1848067"/>
            <a:ext cx="0" cy="2996334"/>
          </a:xfrm>
          <a:prstGeom prst="line">
            <a:avLst/>
          </a:prstGeom>
          <a:ln w="9525">
            <a:solidFill>
              <a:srgbClr val="7DC8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形"/>
          <p:cNvSpPr/>
          <p:nvPr/>
        </p:nvSpPr>
        <p:spPr>
          <a:xfrm>
            <a:off x="6180404" y="1382078"/>
            <a:ext cx="2447261" cy="586074"/>
          </a:xfrm>
          <a:prstGeom prst="roundRec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与其他医学院共享</a:t>
            </a:r>
            <a:endParaRPr lang="zh-CN" altLang="en-US" sz="15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图形"/>
          <p:cNvSpPr txBox="1"/>
          <p:nvPr/>
        </p:nvSpPr>
        <p:spPr>
          <a:xfrm>
            <a:off x="6290875" y="2057079"/>
            <a:ext cx="2091291" cy="199868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MedicNex API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支持与 </a:t>
            </a: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OpenAI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接口格式完全兼容，允许其他医学院通过 </a:t>
            </a: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OpenAI SDK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无缝接入，调用岐问杏林智能体服务，实现医学教育与临床辅助等场景的集成应用。</a:t>
            </a:r>
            <a:endParaRPr lang="en-US" altLang="zh-CN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cxnSp>
        <p:nvCxnSpPr>
          <p:cNvPr id="19" name="图形"/>
          <p:cNvCxnSpPr/>
          <p:nvPr/>
        </p:nvCxnSpPr>
        <p:spPr>
          <a:xfrm flipH="1">
            <a:off x="8719934" y="2125248"/>
            <a:ext cx="0" cy="2996333"/>
          </a:xfrm>
          <a:prstGeom prst="line">
            <a:avLst/>
          </a:prstGeom>
          <a:ln w="9525">
            <a:solidFill>
              <a:srgbClr val="7DC8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形"/>
          <p:cNvSpPr/>
          <p:nvPr/>
        </p:nvSpPr>
        <p:spPr>
          <a:xfrm>
            <a:off x="8719948" y="2042098"/>
            <a:ext cx="2447261" cy="586074"/>
          </a:xfrm>
          <a:prstGeom prst="roundRec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“深入研究”功能</a:t>
            </a:r>
            <a:endParaRPr lang="zh-CN" altLang="en-US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图形"/>
          <p:cNvSpPr txBox="1"/>
          <p:nvPr/>
        </p:nvSpPr>
        <p:spPr>
          <a:xfrm>
            <a:off x="8930322" y="2721728"/>
            <a:ext cx="2073445" cy="22756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深入拓展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 </a:t>
            </a:r>
            <a:r>
              <a:rPr lang="en-US" altLang="zh-CN" sz="12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MedicNex-Reasoner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推理能力，构建多轮、多步骤任务执行框架，使岐问杏林能够综合大量在线医学信息、教材资源与临床指南，完成跨知识领域的复杂研究任务，赋能临床决策支持与学术研究自动化。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cxnSp>
        <p:nvCxnSpPr>
          <p:cNvPr id="16" name="图形"/>
          <p:cNvCxnSpPr/>
          <p:nvPr/>
        </p:nvCxnSpPr>
        <p:spPr>
          <a:xfrm flipH="1">
            <a:off x="6188884" y="1485655"/>
            <a:ext cx="0" cy="2996333"/>
          </a:xfrm>
          <a:prstGeom prst="line">
            <a:avLst/>
          </a:prstGeom>
          <a:ln w="9525">
            <a:solidFill>
              <a:srgbClr val="7DC8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图形"/>
          <p:cNvSpPr txBox="1"/>
          <p:nvPr/>
        </p:nvSpPr>
        <p:spPr>
          <a:xfrm>
            <a:off x="1313703" y="2440229"/>
            <a:ext cx="2073445" cy="199868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开发契合医学院师生教学与科研需求的岐问杏林专用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UI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面板，提供直观友好的交互界面，支持循证查询、案例分析、题库生成等核心功能，提升医学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AI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工具的日常使用效率与可接受度。</a:t>
            </a:r>
            <a:endParaRPr lang="zh-CN" altLang="en-US" sz="1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cxnSp>
        <p:nvCxnSpPr>
          <p:cNvPr id="13" name="图形"/>
          <p:cNvCxnSpPr/>
          <p:nvPr/>
        </p:nvCxnSpPr>
        <p:spPr>
          <a:xfrm flipH="1">
            <a:off x="3657833" y="2407907"/>
            <a:ext cx="0" cy="2996333"/>
          </a:xfrm>
          <a:prstGeom prst="line">
            <a:avLst/>
          </a:prstGeom>
          <a:ln w="9525">
            <a:solidFill>
              <a:srgbClr val="7DC8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形"/>
          <p:cNvSpPr/>
          <p:nvPr/>
        </p:nvSpPr>
        <p:spPr>
          <a:xfrm>
            <a:off x="3657847" y="2314597"/>
            <a:ext cx="2447261" cy="586074"/>
          </a:xfrm>
          <a:prstGeom prst="roundRec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系统优化</a:t>
            </a:r>
            <a:endParaRPr lang="zh-CN" altLang="en-US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图形"/>
          <p:cNvSpPr txBox="1"/>
          <p:nvPr/>
        </p:nvSpPr>
        <p:spPr>
          <a:xfrm>
            <a:off x="3868221" y="2994227"/>
            <a:ext cx="2073445" cy="144469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持续扩充知识库规模，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强化推理引擎 </a:t>
            </a:r>
            <a:r>
              <a:rPr lang="en-US" altLang="zh-CN" sz="12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MedicNex-Reasoner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的深度与广度，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利用更多</a:t>
            </a: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 Function Call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加</a:t>
            </a:r>
            <a:r>
              <a:rPr lang="en-US" altLang="zh-CN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强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LLM </a:t>
            </a: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的数据分析能力。</a:t>
            </a:r>
          </a:p>
        </p:txBody>
      </p:sp>
      <p:sp>
        <p:nvSpPr>
          <p:cNvPr id="2" name="圆: 空心 1"/>
          <p:cNvSpPr/>
          <p:nvPr/>
        </p:nvSpPr>
        <p:spPr>
          <a:xfrm>
            <a:off x="949569" y="4771684"/>
            <a:ext cx="354575" cy="354575"/>
          </a:xfrm>
          <a:prstGeom prst="donu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: 空心 24"/>
          <p:cNvSpPr/>
          <p:nvPr/>
        </p:nvSpPr>
        <p:spPr>
          <a:xfrm>
            <a:off x="3470512" y="5341904"/>
            <a:ext cx="354575" cy="354575"/>
          </a:xfrm>
          <a:prstGeom prst="donu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: 空心 25"/>
          <p:cNvSpPr/>
          <p:nvPr/>
        </p:nvSpPr>
        <p:spPr>
          <a:xfrm>
            <a:off x="6003117" y="4398695"/>
            <a:ext cx="354575" cy="354575"/>
          </a:xfrm>
          <a:prstGeom prst="donu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: 空心 26"/>
          <p:cNvSpPr/>
          <p:nvPr/>
        </p:nvSpPr>
        <p:spPr>
          <a:xfrm>
            <a:off x="8558162" y="5049665"/>
            <a:ext cx="354575" cy="354575"/>
          </a:xfrm>
          <a:prstGeom prst="donu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图形">
            <a:extLst>
              <a:ext uri="{FF2B5EF4-FFF2-40B4-BE49-F238E27FC236}">
                <a16:creationId xmlns:a16="http://schemas.microsoft.com/office/drawing/2014/main" id="{7C49DF9D-D477-994C-9F71-27C2AE823832}"/>
              </a:ext>
            </a:extLst>
          </p:cNvPr>
          <p:cNvSpPr/>
          <p:nvPr/>
        </p:nvSpPr>
        <p:spPr>
          <a:xfrm>
            <a:off x="1126796" y="1754757"/>
            <a:ext cx="2447261" cy="586074"/>
          </a:xfrm>
          <a:prstGeom prst="roundRect">
            <a:avLst/>
          </a:prstGeom>
          <a:gradFill>
            <a:gsLst>
              <a:gs pos="0">
                <a:srgbClr val="7DC8F1"/>
              </a:gs>
              <a:gs pos="48000">
                <a:srgbClr val="4351F2"/>
              </a:gs>
              <a:gs pos="100000">
                <a:srgbClr val="3D30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自研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面板</a:t>
            </a:r>
            <a:endParaRPr lang="zh-CN" altLang="en-US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D9E56C-659B-A617-6A5E-D61328D7F942}"/>
              </a:ext>
            </a:extLst>
          </p:cNvPr>
          <p:cNvSpPr txBox="1"/>
          <p:nvPr/>
        </p:nvSpPr>
        <p:spPr>
          <a:xfrm>
            <a:off x="1285608" y="385683"/>
            <a:ext cx="2501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未来展望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623F07-7844-38DD-984C-DE4071DBD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3751922" y="5911339"/>
            <a:ext cx="634999" cy="6399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28DCC3-A10E-55D3-0CF3-1399406D7EB8}"/>
              </a:ext>
            </a:extLst>
          </p:cNvPr>
          <p:cNvSpPr txBox="1"/>
          <p:nvPr/>
        </p:nvSpPr>
        <p:spPr>
          <a:xfrm>
            <a:off x="4463364" y="6046664"/>
            <a:ext cx="3265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0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  <a:cs typeface="宋体" panose="02010600030101010101" pitchFamily="2" charset="-122"/>
              </a:rPr>
              <a:t>专业、高效、智能、循证、创新</a:t>
            </a:r>
            <a:r>
              <a:rPr lang="zh-CN" altLang="zh-CN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2" name="图片 11" descr="徽标&#10;&#10;AI 生成的内容可能不正确。">
            <a:extLst>
              <a:ext uri="{FF2B5EF4-FFF2-40B4-BE49-F238E27FC236}">
                <a16:creationId xmlns:a16="http://schemas.microsoft.com/office/drawing/2014/main" id="{CFE7300D-70F9-099A-068A-69DCDC1E97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81" y="5894496"/>
            <a:ext cx="634999" cy="634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FECCC-3272-3B2F-CA9E-86E7DB7E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43D9FC-258A-860F-E6FF-141BFFBCD551}"/>
              </a:ext>
            </a:extLst>
          </p:cNvPr>
          <p:cNvSpPr txBox="1"/>
          <p:nvPr/>
        </p:nvSpPr>
        <p:spPr>
          <a:xfrm>
            <a:off x="4384488" y="369331"/>
            <a:ext cx="342302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54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团队成员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D09CCF-AF95-8E31-9F5C-8B8932431008}"/>
              </a:ext>
            </a:extLst>
          </p:cNvPr>
          <p:cNvGrpSpPr/>
          <p:nvPr/>
        </p:nvGrpSpPr>
        <p:grpSpPr>
          <a:xfrm>
            <a:off x="1926367" y="1501288"/>
            <a:ext cx="7665502" cy="4525716"/>
            <a:chOff x="1926367" y="1501288"/>
            <a:chExt cx="7665502" cy="45257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CA38E26-9F07-FDB6-B41E-64DE3F5EB259}"/>
                </a:ext>
              </a:extLst>
            </p:cNvPr>
            <p:cNvGrpSpPr/>
            <p:nvPr/>
          </p:nvGrpSpPr>
          <p:grpSpPr>
            <a:xfrm>
              <a:off x="1926367" y="1501288"/>
              <a:ext cx="7665501" cy="3416321"/>
              <a:chOff x="3474092" y="1350582"/>
              <a:chExt cx="8339263" cy="3416321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5A4222-89C7-3CE3-5312-8A312297063F}"/>
                  </a:ext>
                </a:extLst>
              </p:cNvPr>
              <p:cNvSpPr txBox="1"/>
              <p:nvPr/>
            </p:nvSpPr>
            <p:spPr>
              <a:xfrm>
                <a:off x="9369737" y="1350583"/>
                <a:ext cx="244361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咸秦贤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dist"/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沈俊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r"/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张洺嘉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r"/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肖怡婧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12CD20-92F9-5098-9D01-7F7EB78C91E9}"/>
                  </a:ext>
                </a:extLst>
              </p:cNvPr>
              <p:cNvSpPr txBox="1"/>
              <p:nvPr/>
            </p:nvSpPr>
            <p:spPr>
              <a:xfrm>
                <a:off x="3474092" y="1350582"/>
                <a:ext cx="413821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23</a:t>
                </a:r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临床医学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24</a:t>
                </a:r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临床医学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23</a:t>
                </a:r>
                <a:r>
                  <a:rPr lang="zh-CN" altLang="en-US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临床医学</a:t>
                </a:r>
                <a:endPara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sz="5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24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66CA8D0-20A0-B4A2-82C7-61962628DF49}"/>
                </a:ext>
              </a:extLst>
            </p:cNvPr>
            <p:cNvSpPr txBox="1"/>
            <p:nvPr/>
          </p:nvSpPr>
          <p:spPr>
            <a:xfrm>
              <a:off x="1926367" y="5103674"/>
              <a:ext cx="76655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指导教师</a:t>
              </a:r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 </a:t>
              </a:r>
              <a:r>
                <a:rPr lang="zh-CN" alt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金铁峰</a:t>
              </a:r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zh-CN" altLang="en-US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医学院</a:t>
              </a:r>
              <a:r>
                <a:rPr lang="en-US" altLang="zh-CN" sz="5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8126C28-9B5D-39D7-9629-9356C215E7E9}"/>
              </a:ext>
            </a:extLst>
          </p:cNvPr>
          <p:cNvSpPr txBox="1"/>
          <p:nvPr/>
        </p:nvSpPr>
        <p:spPr>
          <a:xfrm>
            <a:off x="2783840" y="3949453"/>
            <a:ext cx="2834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法  学</a:t>
            </a:r>
            <a:endParaRPr lang="zh-CN" altLang="en-US" sz="5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09CF49-AB3A-309C-6ED6-5DA49F8F9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2D3CD9-38E5-127E-724D-34779A425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013190" y="1261264"/>
            <a:ext cx="3060200" cy="3060200"/>
            <a:chOff x="2396220" y="1485703"/>
            <a:chExt cx="1261794" cy="1261794"/>
          </a:xfrm>
        </p:grpSpPr>
        <p:pic>
          <p:nvPicPr>
            <p:cNvPr id="4" name="图片 3" descr="图片包含 游戏机, 灯光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220" y="1485703"/>
              <a:ext cx="1261794" cy="126179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684138" y="1970491"/>
              <a:ext cx="685958" cy="342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lang="zh-CN" altLang="en-US" sz="4800" b="1" dirty="0"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26726" y="4343236"/>
            <a:ext cx="45230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800" kern="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项目概要</a:t>
            </a:r>
            <a:r>
              <a:rPr lang="zh-CN" altLang="zh-CN" sz="4800" dirty="0">
                <a:solidFill>
                  <a:schemeClr val="bg1"/>
                </a:solidFill>
                <a:effectLst/>
                <a:latin typeface="优设标题黑" panose="00000500000000000000" pitchFamily="2" charset="-122"/>
                <a:ea typeface="优设标题黑" panose="00000500000000000000" pitchFamily="2" charset="-122"/>
              </a:rPr>
              <a:t> </a:t>
            </a:r>
            <a:endParaRPr lang="zh-CN" altLang="en-US" sz="48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D55EE7-C0FB-ABD1-54E3-33290B8C3981}"/>
              </a:ext>
            </a:extLst>
          </p:cNvPr>
          <p:cNvSpPr txBox="1"/>
          <p:nvPr/>
        </p:nvSpPr>
        <p:spPr>
          <a:xfrm>
            <a:off x="2029384" y="3653308"/>
            <a:ext cx="2894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项目背景与意义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C2382F-D4E3-77F2-F85D-ED1100EC8052}"/>
              </a:ext>
            </a:extLst>
          </p:cNvPr>
          <p:cNvSpPr txBox="1"/>
          <p:nvPr/>
        </p:nvSpPr>
        <p:spPr>
          <a:xfrm>
            <a:off x="983820" y="3560975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1.1 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2E530-6112-749E-B8A4-7B32D523B867}"/>
              </a:ext>
            </a:extLst>
          </p:cNvPr>
          <p:cNvSpPr txBox="1"/>
          <p:nvPr/>
        </p:nvSpPr>
        <p:spPr>
          <a:xfrm>
            <a:off x="2029383" y="4487497"/>
            <a:ext cx="289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项目简介与目标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FBBF57-FECD-04AA-0812-074E9A60F3B6}"/>
              </a:ext>
            </a:extLst>
          </p:cNvPr>
          <p:cNvSpPr txBox="1"/>
          <p:nvPr/>
        </p:nvSpPr>
        <p:spPr>
          <a:xfrm>
            <a:off x="983820" y="4395164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1.2 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774BF0-DC1F-76A7-F9A5-218331CB4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0" y="237027"/>
            <a:ext cx="2043901" cy="3638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FAC8FD-E0EA-3F3C-D10A-996153EFB9B5}"/>
              </a:ext>
            </a:extLst>
          </p:cNvPr>
          <p:cNvSpPr txBox="1"/>
          <p:nvPr/>
        </p:nvSpPr>
        <p:spPr>
          <a:xfrm>
            <a:off x="983820" y="5321686"/>
            <a:ext cx="1114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F48EDA-12C6-EF85-4519-D32374A1745C}"/>
              </a:ext>
            </a:extLst>
          </p:cNvPr>
          <p:cNvSpPr txBox="1"/>
          <p:nvPr/>
        </p:nvSpPr>
        <p:spPr>
          <a:xfrm>
            <a:off x="2029384" y="5414019"/>
            <a:ext cx="289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岐问杏林性能概览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A08CE6D-9356-C083-D8B6-61BC02C4C154}"/>
              </a:ext>
            </a:extLst>
          </p:cNvPr>
          <p:cNvGrpSpPr/>
          <p:nvPr/>
        </p:nvGrpSpPr>
        <p:grpSpPr>
          <a:xfrm>
            <a:off x="2350114" y="1496224"/>
            <a:ext cx="7491772" cy="3452572"/>
            <a:chOff x="2350114" y="1449575"/>
            <a:chExt cx="7491772" cy="345257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BCE52F9-98CE-305B-EDC9-04544A8CB99E}"/>
                </a:ext>
              </a:extLst>
            </p:cNvPr>
            <p:cNvGrpSpPr/>
            <p:nvPr/>
          </p:nvGrpSpPr>
          <p:grpSpPr>
            <a:xfrm>
              <a:off x="2350114" y="1449575"/>
              <a:ext cx="7491772" cy="3452572"/>
              <a:chOff x="2350114" y="1449575"/>
              <a:chExt cx="7491772" cy="3452572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55F2CC23-DF9C-42B0-D06A-094EBFB7E98F}"/>
                  </a:ext>
                </a:extLst>
              </p:cNvPr>
              <p:cNvGrpSpPr/>
              <p:nvPr/>
            </p:nvGrpSpPr>
            <p:grpSpPr>
              <a:xfrm>
                <a:off x="2350114" y="1449575"/>
                <a:ext cx="7491772" cy="2148629"/>
                <a:chOff x="2350114" y="1636189"/>
                <a:chExt cx="7491772" cy="2148629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5061101" y="1636189"/>
                  <a:ext cx="2069798" cy="92333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dist"/>
                  <a:r>
                    <a:rPr lang="zh-CN" altLang="en-US" sz="5400" b="1" dirty="0">
                      <a:gradFill>
                        <a:gsLst>
                          <a:gs pos="36000">
                            <a:srgbClr val="46D7B6"/>
                          </a:gs>
                          <a:gs pos="100000">
                            <a:srgbClr val="124FF0">
                              <a:alpha val="24000"/>
                            </a:srgbClr>
                          </a:gs>
                        </a:gsLst>
                        <a:lin ang="5400000" scaled="0"/>
                      </a:gradFill>
                      <a:effectLst>
                        <a:outerShdw blurRad="419100" sx="102000" sy="102000" algn="ctr" rotWithShape="0">
                          <a:srgbClr val="002060">
                            <a:alpha val="41000"/>
                          </a:srgbClr>
                        </a:outerShdw>
                      </a:effectLst>
                      <a:latin typeface="优设标题黑" panose="00000500000000000000" pitchFamily="2" charset="-122"/>
                      <a:ea typeface="优设标题黑" panose="00000500000000000000" pitchFamily="2" charset="-122"/>
                    </a:rPr>
                    <a:t>致谢</a:t>
                  </a: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2350114" y="2676822"/>
                  <a:ext cx="7491772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zh-CN" altLang="en-US" sz="6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优设标题黑" panose="00000500000000000000" pitchFamily="2" charset="-122"/>
                      <a:ea typeface="优设标题黑" panose="00000500000000000000" pitchFamily="2" charset="-122"/>
                    </a:rPr>
                    <a:t>延边大学医学院</a:t>
                  </a:r>
                  <a:endParaRPr lang="en-US" altLang="zh-CN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优设标题黑" panose="00000500000000000000" pitchFamily="2" charset="-122"/>
                    <a:ea typeface="优设标题黑" panose="00000500000000000000" pitchFamily="2" charset="-122"/>
                  </a:endParaRPr>
                </a:p>
              </p:txBody>
            </p:sp>
          </p:grp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B437FB-01BF-6D12-5B97-DB8EC80E0703}"/>
                  </a:ext>
                </a:extLst>
              </p:cNvPr>
              <p:cNvSpPr txBox="1"/>
              <p:nvPr/>
            </p:nvSpPr>
            <p:spPr>
              <a:xfrm>
                <a:off x="2350114" y="3794151"/>
                <a:ext cx="74917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6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优设标题黑" panose="00000500000000000000" pitchFamily="2" charset="-122"/>
                    <a:ea typeface="优设标题黑" panose="00000500000000000000" pitchFamily="2" charset="-122"/>
                  </a:rPr>
                  <a:t>延边大学信息化中心</a:t>
                </a:r>
                <a:endParaRPr lang="en-US" altLang="zh-CN" sz="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72EBDB-320D-5E90-D6B4-2EA62856EFEC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3651228"/>
              <a:ext cx="720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82B4083-2537-814E-5134-61EA8A94D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9170" r="9162" b="9609"/>
          <a:stretch/>
        </p:blipFill>
        <p:spPr>
          <a:xfrm>
            <a:off x="247740" y="231988"/>
            <a:ext cx="363600" cy="366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9821DD-7132-FB05-985F-03043321F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-1385"/>
          <a:stretch>
            <a:fillRect/>
          </a:stretch>
        </p:blipFill>
        <p:spPr>
          <a:xfrm>
            <a:off x="611340" y="231988"/>
            <a:ext cx="1674141" cy="368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8580" y="30666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1.1 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59D45C-7594-6B54-8513-F3D8DF68C0F4}"/>
              </a:ext>
            </a:extLst>
          </p:cNvPr>
          <p:cNvGrpSpPr/>
          <p:nvPr/>
        </p:nvGrpSpPr>
        <p:grpSpPr>
          <a:xfrm>
            <a:off x="5326432" y="377553"/>
            <a:ext cx="6159458" cy="584775"/>
            <a:chOff x="5105599" y="925921"/>
            <a:chExt cx="6159458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EF66589-BB7E-2760-4BB7-F51D71EAA58F}"/>
                </a:ext>
              </a:extLst>
            </p:cNvPr>
            <p:cNvSpPr txBox="1"/>
            <p:nvPr/>
          </p:nvSpPr>
          <p:spPr>
            <a:xfrm>
              <a:off x="5105599" y="925921"/>
              <a:ext cx="18765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dist">
                <a:buFont typeface="系统字体常规体"/>
                <a:buChar char="✅"/>
              </a:pPr>
              <a:r>
                <a:rPr kumimoji="1" lang="zh-CN" altLang="en-US" sz="32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可验证</a:t>
              </a:r>
              <a:endParaRPr kumimoji="1" lang="en-US" altLang="zh-CN" sz="3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679D54-34CE-B10D-D595-5CDCE2343F86}"/>
                </a:ext>
              </a:extLst>
            </p:cNvPr>
            <p:cNvSpPr txBox="1"/>
            <p:nvPr/>
          </p:nvSpPr>
          <p:spPr>
            <a:xfrm>
              <a:off x="7247052" y="925921"/>
              <a:ext cx="18765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dist">
                <a:buFont typeface="系统字体常规体"/>
                <a:buChar char="✅"/>
              </a:pPr>
              <a:r>
                <a:rPr kumimoji="1" lang="zh-CN" altLang="en-US" sz="32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低幻觉</a:t>
              </a:r>
              <a:endParaRPr kumimoji="1" lang="en-US" altLang="zh-CN" sz="3200" baseline="30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8161B66-D409-2D8A-0FB2-F21A7E78A6D2}"/>
                </a:ext>
              </a:extLst>
            </p:cNvPr>
            <p:cNvSpPr txBox="1"/>
            <p:nvPr/>
          </p:nvSpPr>
          <p:spPr>
            <a:xfrm>
              <a:off x="9388504" y="925921"/>
              <a:ext cx="18765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dist">
                <a:buFont typeface="系统字体常规体"/>
                <a:buChar char="✅"/>
              </a:pPr>
              <a:r>
                <a:rPr kumimoji="1" lang="zh-CN" altLang="en-US" sz="3200" dirty="0">
                  <a:solidFill>
                    <a:schemeClr val="bg1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高质量</a:t>
              </a:r>
            </a:p>
          </p:txBody>
        </p:sp>
      </p:grpSp>
      <p:sp>
        <p:nvSpPr>
          <p:cNvPr id="10" name="图形">
            <a:extLst>
              <a:ext uri="{FF2B5EF4-FFF2-40B4-BE49-F238E27FC236}">
                <a16:creationId xmlns:a16="http://schemas.microsoft.com/office/drawing/2014/main" id="{14147757-9316-761B-4616-27B933DD9476}"/>
              </a:ext>
            </a:extLst>
          </p:cNvPr>
          <p:cNvSpPr/>
          <p:nvPr/>
        </p:nvSpPr>
        <p:spPr>
          <a:xfrm flipH="1">
            <a:off x="421045" y="5209651"/>
            <a:ext cx="3834502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9" name="图形">
            <a:extLst>
              <a:ext uri="{FF2B5EF4-FFF2-40B4-BE49-F238E27FC236}">
                <a16:creationId xmlns:a16="http://schemas.microsoft.com/office/drawing/2014/main" id="{FFDD4927-7C7C-5316-7279-90F75DAEC80A}"/>
              </a:ext>
            </a:extLst>
          </p:cNvPr>
          <p:cNvSpPr/>
          <p:nvPr/>
        </p:nvSpPr>
        <p:spPr>
          <a:xfrm flipH="1">
            <a:off x="421045" y="3674135"/>
            <a:ext cx="3834502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4BEA3799-B879-4C53-4B17-1D7B0653CA8A}"/>
              </a:ext>
            </a:extLst>
          </p:cNvPr>
          <p:cNvSpPr/>
          <p:nvPr/>
        </p:nvSpPr>
        <p:spPr>
          <a:xfrm flipH="1">
            <a:off x="421045" y="2198491"/>
            <a:ext cx="3834502" cy="1211580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C686FF-A668-5498-9C4E-886050B0970D}"/>
              </a:ext>
            </a:extLst>
          </p:cNvPr>
          <p:cNvSpPr txBox="1"/>
          <p:nvPr/>
        </p:nvSpPr>
        <p:spPr>
          <a:xfrm>
            <a:off x="535953" y="2319421"/>
            <a:ext cx="371959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通用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（如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ChatGPT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）在医学领域可能产生错误信息（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“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幻觉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”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1800" kern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5C09F1-EBC3-65E0-BF17-DB26060F0288}"/>
              </a:ext>
            </a:extLst>
          </p:cNvPr>
          <p:cNvGrpSpPr/>
          <p:nvPr/>
        </p:nvGrpSpPr>
        <p:grpSpPr>
          <a:xfrm>
            <a:off x="4421772" y="1696242"/>
            <a:ext cx="7438866" cy="4773610"/>
            <a:chOff x="4421772" y="1696242"/>
            <a:chExt cx="7438866" cy="477361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A5B3373-ABE5-542B-C27E-048461370121}"/>
                </a:ext>
              </a:extLst>
            </p:cNvPr>
            <p:cNvGrpSpPr/>
            <p:nvPr/>
          </p:nvGrpSpPr>
          <p:grpSpPr>
            <a:xfrm>
              <a:off x="4421772" y="1696242"/>
              <a:ext cx="7438866" cy="4773610"/>
              <a:chOff x="4421772" y="1696242"/>
              <a:chExt cx="7438866" cy="4773610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9B5EE-BC08-AA03-066A-EE4801A85B28}"/>
                  </a:ext>
                </a:extLst>
              </p:cNvPr>
              <p:cNvSpPr txBox="1"/>
              <p:nvPr/>
            </p:nvSpPr>
            <p:spPr>
              <a:xfrm>
                <a:off x="6372212" y="1696242"/>
                <a:ext cx="34483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kern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如图，该问题的正确答案为</a:t>
                </a:r>
                <a:r>
                  <a:rPr lang="en-US" altLang="zh-CN" sz="2000" b="1" kern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</a:t>
                </a:r>
                <a:endParaRPr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7A10B8D6-5B94-7FBE-1ECE-F504FCF0A6AD}"/>
                  </a:ext>
                </a:extLst>
              </p:cNvPr>
              <p:cNvGrpSpPr/>
              <p:nvPr/>
            </p:nvGrpSpPr>
            <p:grpSpPr>
              <a:xfrm>
                <a:off x="4421772" y="2309662"/>
                <a:ext cx="7438866" cy="4160190"/>
                <a:chOff x="4421772" y="2309662"/>
                <a:chExt cx="7438866" cy="4160190"/>
              </a:xfrm>
            </p:grpSpPr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BA454221-C1EC-2B70-4950-6A2CB59656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1224" y="2808513"/>
                  <a:ext cx="3174145" cy="366133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solidFill>
                    <a:schemeClr val="accent1"/>
                  </a:solidFill>
                </a:ln>
                <a:effectLst/>
              </p:spPr>
            </p:pic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BED64E8B-90C2-3E8B-C517-9E4FAE836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4553" y="2767822"/>
                  <a:ext cx="3240646" cy="366133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7D358EA-7EFF-A2EF-ED4D-9097A9C2AE31}"/>
                    </a:ext>
                  </a:extLst>
                </p:cNvPr>
                <p:cNvSpPr txBox="1"/>
                <p:nvPr/>
              </p:nvSpPr>
              <p:spPr>
                <a:xfrm>
                  <a:off x="8141044" y="2309662"/>
                  <a:ext cx="3719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i="1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MedicNex</a:t>
                  </a:r>
                  <a:r>
                    <a:rPr kumimoji="1" lang="en-US" altLang="zh-CN" i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-Reasoner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回答</a:t>
                  </a:r>
                  <a:r>
                    <a:rPr kumimoji="1" lang="zh-CN" altLang="en-US" b="1" dirty="0">
                      <a:solidFill>
                        <a:srgbClr val="00DE5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正确</a:t>
                  </a:r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BD3DB32-CE16-5887-51E6-74B753DAEFBF}"/>
                    </a:ext>
                  </a:extLst>
                </p:cNvPr>
                <p:cNvSpPr txBox="1"/>
                <p:nvPr/>
              </p:nvSpPr>
              <p:spPr>
                <a:xfrm>
                  <a:off x="4421772" y="2313220"/>
                  <a:ext cx="35530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i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ChatGPT 4o</a:t>
                  </a:r>
                  <a:r>
                    <a:rPr kumimoji="1" lang="zh-CN" altLang="en-US" i="1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kumimoji="1" lang="zh-CN" altLang="en-US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回答</a:t>
                  </a:r>
                  <a:r>
                    <a:rPr kumimoji="1" lang="zh-CN" altLang="en-US" b="1" dirty="0">
                      <a:solidFill>
                        <a:srgbClr val="DE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错误</a:t>
                  </a:r>
                </a:p>
              </p:txBody>
            </p:sp>
          </p:grp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238F98F-77F4-9CEC-A275-23FEA6B32C4E}"/>
                </a:ext>
              </a:extLst>
            </p:cNvPr>
            <p:cNvSpPr txBox="1"/>
            <p:nvPr/>
          </p:nvSpPr>
          <p:spPr>
            <a:xfrm>
              <a:off x="6093199" y="6012025"/>
              <a:ext cx="15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查看对话记录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526ECC-9F2C-ECF8-F766-1D56605BBBA8}"/>
                </a:ext>
              </a:extLst>
            </p:cNvPr>
            <p:cNvSpPr txBox="1"/>
            <p:nvPr/>
          </p:nvSpPr>
          <p:spPr>
            <a:xfrm>
              <a:off x="9927636" y="5974559"/>
              <a:ext cx="1621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查看对话记录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F0D6D14-53B9-EE1A-EC67-304BA9C004BF}"/>
              </a:ext>
            </a:extLst>
          </p:cNvPr>
          <p:cNvSpPr txBox="1"/>
          <p:nvPr/>
        </p:nvSpPr>
        <p:spPr>
          <a:xfrm>
            <a:off x="556441" y="3795065"/>
            <a:ext cx="236515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然而，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专业准确性</a:t>
            </a:r>
            <a:endParaRPr lang="en-US" altLang="zh-CN" sz="1800" kern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对医学教育</a:t>
            </a:r>
            <a:r>
              <a:rPr lang="zh-CN" altLang="en-US" sz="1800" b="1" i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至关重要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r>
              <a:rPr lang="zh-CN" altLang="zh-CN" b="1" i="1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10FA8A-4455-EA40-D1DE-6928015CB678}"/>
              </a:ext>
            </a:extLst>
          </p:cNvPr>
          <p:cNvSpPr txBox="1"/>
          <p:nvPr/>
        </p:nvSpPr>
        <p:spPr>
          <a:xfrm>
            <a:off x="535953" y="5353231"/>
            <a:ext cx="3719594" cy="924420"/>
          </a:xfrm>
          <a:prstGeom prst="rect">
            <a:avLst/>
          </a:prstGeom>
          <a:noFill/>
        </p:spPr>
        <p:txBody>
          <a:bodyPr wrap="square" bIns="46800" rtlCol="0" anchor="ctr" anchorCtr="0">
            <a:spAutoFit/>
          </a:bodyPr>
          <a:lstStyle/>
          <a:p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为了解决通用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LLM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在医学垂直领域的幻觉问题，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我们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开发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了岐问杏林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智能体以提供</a:t>
            </a:r>
            <a:r>
              <a:rPr lang="zh-CN" altLang="zh-CN" sz="18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可靠的教学辅助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EB3EFF-34E2-707A-941E-2F671CDF3C89}"/>
              </a:ext>
            </a:extLst>
          </p:cNvPr>
          <p:cNvSpPr txBox="1"/>
          <p:nvPr/>
        </p:nvSpPr>
        <p:spPr>
          <a:xfrm>
            <a:off x="1244184" y="399000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项目背景与意义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5" grpId="0" animBg="1"/>
      <p:bldP spid="7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074508-0DA4-F42A-B366-FD1E121EA4DE}"/>
              </a:ext>
            </a:extLst>
          </p:cNvPr>
          <p:cNvSpPr txBox="1"/>
          <p:nvPr/>
        </p:nvSpPr>
        <p:spPr>
          <a:xfrm>
            <a:off x="757956" y="978051"/>
            <a:ext cx="10676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岐问杏林（英文名：</a:t>
            </a:r>
            <a:r>
              <a:rPr lang="en-US" altLang="zh-CN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）由延边大学医学院岐问杏林团队主导研发，是一款面向医学教育场景打造的</a:t>
            </a:r>
            <a:r>
              <a:rPr lang="en-US" altLang="zh-CN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AI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智能体。该系统基于大量权威医学语料构建，分为基础对话型（</a:t>
            </a:r>
            <a:r>
              <a:rPr lang="en-US" altLang="zh-CN" i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MedicNex-Chat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）、医学推理型（</a:t>
            </a:r>
            <a:r>
              <a:rPr lang="en-US" altLang="zh-CN" i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MedicNex-Reasoner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）和医学深入研究型（</a:t>
            </a:r>
            <a:r>
              <a:rPr lang="en-US" altLang="zh-CN" i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MedicNex-Researcher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）三个版本，全面覆盖从医学知识答疑到临床思维训练的多元需求，体现出高度的医学专业素养与应用能力。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D3AE5-26DB-295E-DA00-1CA5EACFDDFE}"/>
              </a:ext>
            </a:extLst>
          </p:cNvPr>
          <p:cNvSpPr txBox="1"/>
          <p:nvPr/>
        </p:nvSpPr>
        <p:spPr>
          <a:xfrm>
            <a:off x="4131127" y="2263124"/>
            <a:ext cx="3929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岐问杏林旨在</a:t>
            </a:r>
            <a:r>
              <a:rPr lang="zh-CN" altLang="zh-CN" sz="1800" b="1" i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高效解答医学学习问题</a:t>
            </a:r>
            <a:r>
              <a:rPr lang="zh-CN" alt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提供详细解析，并助力医学教学创新。</a:t>
            </a:r>
            <a:r>
              <a:rPr lang="zh-CN" altLang="zh-CN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3E25A0-CCF5-E764-0D0A-B438821006FD}"/>
              </a:ext>
            </a:extLst>
          </p:cNvPr>
          <p:cNvSpPr txBox="1"/>
          <p:nvPr/>
        </p:nvSpPr>
        <p:spPr>
          <a:xfrm>
            <a:off x="258580" y="30666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1.2 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77E960-6AF2-B16C-6C86-26B7288B2A05}"/>
              </a:ext>
            </a:extLst>
          </p:cNvPr>
          <p:cNvSpPr txBox="1">
            <a:spLocks/>
          </p:cNvSpPr>
          <p:nvPr/>
        </p:nvSpPr>
        <p:spPr>
          <a:xfrm>
            <a:off x="1244184" y="399000"/>
            <a:ext cx="2744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项目简介与目标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1E6401-9D36-7537-34ED-FDD4AFFDEF19}"/>
              </a:ext>
            </a:extLst>
          </p:cNvPr>
          <p:cNvGrpSpPr/>
          <p:nvPr/>
        </p:nvGrpSpPr>
        <p:grpSpPr>
          <a:xfrm>
            <a:off x="989901" y="3079102"/>
            <a:ext cx="10212198" cy="3472231"/>
            <a:chOff x="989901" y="3079102"/>
            <a:chExt cx="10212198" cy="347223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D9B211B-6CAF-A6E3-C142-EAD0E25E4B5F}"/>
                </a:ext>
              </a:extLst>
            </p:cNvPr>
            <p:cNvGrpSpPr/>
            <p:nvPr/>
          </p:nvGrpSpPr>
          <p:grpSpPr>
            <a:xfrm>
              <a:off x="989901" y="3079102"/>
              <a:ext cx="10212198" cy="1600519"/>
              <a:chOff x="989901" y="3079102"/>
              <a:chExt cx="10212198" cy="1600519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BD17945-127B-EC6C-C1F5-6CF9D4987626}"/>
                  </a:ext>
                </a:extLst>
              </p:cNvPr>
              <p:cNvGrpSpPr/>
              <p:nvPr/>
            </p:nvGrpSpPr>
            <p:grpSpPr>
              <a:xfrm>
                <a:off x="989901" y="3079102"/>
                <a:ext cx="3227303" cy="1600519"/>
                <a:chOff x="952811" y="3079102"/>
                <a:chExt cx="3227303" cy="1600519"/>
              </a:xfrm>
            </p:grpSpPr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9CF9C1E1-B304-28A1-C3FF-A74F1ECAF4F2}"/>
                    </a:ext>
                  </a:extLst>
                </p:cNvPr>
                <p:cNvSpPr/>
                <p:nvPr/>
              </p:nvSpPr>
              <p:spPr>
                <a:xfrm>
                  <a:off x="952811" y="3079102"/>
                  <a:ext cx="3227303" cy="160051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1ADC48FA-BEE2-9676-B432-2DDB62DE2F11}"/>
                    </a:ext>
                  </a:extLst>
                </p:cNvPr>
                <p:cNvSpPr txBox="1"/>
                <p:nvPr/>
              </p:nvSpPr>
              <p:spPr>
                <a:xfrm>
                  <a:off x="1750772" y="3151512"/>
                  <a:ext cx="16254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latin typeface="YouSheBiaoTiHei" pitchFamily="2" charset="-122"/>
                      <a:ea typeface="YouSheBiaoTiHei" pitchFamily="2" charset="-122"/>
                    </a:rPr>
                    <a:t>专业知识库</a:t>
                  </a: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DD74430-A190-9733-1E83-82F4962814BB}"/>
                    </a:ext>
                  </a:extLst>
                </p:cNvPr>
                <p:cNvSpPr txBox="1"/>
                <p:nvPr/>
              </p:nvSpPr>
              <p:spPr>
                <a:xfrm>
                  <a:off x="1180866" y="3644833"/>
                  <a:ext cx="277119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i="0" dirty="0">
                      <a:solidFill>
                        <a:srgbClr val="86868B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基于权威医学专业教科书、真实诊断案例等专业语料构建的全面知识体系，涵盖医学各个专业领域的核心内容</a:t>
                  </a:r>
                  <a:endPara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82A69F3F-033A-3A0D-EA3E-6983A35A4F00}"/>
                  </a:ext>
                </a:extLst>
              </p:cNvPr>
              <p:cNvGrpSpPr/>
              <p:nvPr/>
            </p:nvGrpSpPr>
            <p:grpSpPr>
              <a:xfrm>
                <a:off x="4482348" y="3079102"/>
                <a:ext cx="3227303" cy="1600519"/>
                <a:chOff x="4482348" y="3079102"/>
                <a:chExt cx="3227303" cy="1600519"/>
              </a:xfrm>
            </p:grpSpPr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A02DE718-E5FB-9A8A-02EF-A1584BAA9F42}"/>
                    </a:ext>
                  </a:extLst>
                </p:cNvPr>
                <p:cNvSpPr/>
                <p:nvPr/>
              </p:nvSpPr>
              <p:spPr>
                <a:xfrm>
                  <a:off x="4482348" y="3079102"/>
                  <a:ext cx="3227303" cy="160051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5F1F044-F2A0-5B13-8650-8BEFA136B44B}"/>
                    </a:ext>
                  </a:extLst>
                </p:cNvPr>
                <p:cNvSpPr txBox="1"/>
                <p:nvPr/>
              </p:nvSpPr>
              <p:spPr>
                <a:xfrm>
                  <a:off x="5428815" y="3156662"/>
                  <a:ext cx="13343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latin typeface="YouSheBiaoTiHei" pitchFamily="2" charset="-122"/>
                      <a:ea typeface="YouSheBiaoTiHei" pitchFamily="2" charset="-122"/>
                    </a:rPr>
                    <a:t>知识整理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245D0A3-7372-20ED-A14C-5BE03BE4AED4}"/>
                    </a:ext>
                  </a:extLst>
                </p:cNvPr>
                <p:cNvSpPr txBox="1"/>
                <p:nvPr/>
              </p:nvSpPr>
              <p:spPr>
                <a:xfrm>
                  <a:off x="4710403" y="3644833"/>
                  <a:ext cx="277119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i="0" dirty="0">
                      <a:solidFill>
                        <a:srgbClr val="86868B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结构化呈现知识点，便于理解和记忆，构建完整的医学知识体系</a:t>
                  </a:r>
                  <a:endPara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445EDD2-3A09-FEBC-902E-85830EA5A660}"/>
                  </a:ext>
                </a:extLst>
              </p:cNvPr>
              <p:cNvGrpSpPr/>
              <p:nvPr/>
            </p:nvGrpSpPr>
            <p:grpSpPr>
              <a:xfrm>
                <a:off x="7974796" y="3079102"/>
                <a:ext cx="3227303" cy="1600519"/>
                <a:chOff x="7937706" y="3079102"/>
                <a:chExt cx="3227303" cy="1600519"/>
              </a:xfrm>
            </p:grpSpPr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479C6EBC-B821-1189-8248-CA7DEBEAA37A}"/>
                    </a:ext>
                  </a:extLst>
                </p:cNvPr>
                <p:cNvSpPr/>
                <p:nvPr/>
              </p:nvSpPr>
              <p:spPr>
                <a:xfrm>
                  <a:off x="7937706" y="3079102"/>
                  <a:ext cx="3227303" cy="160051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EB19228-FA56-0EFF-FBAA-9D6444436463}"/>
                    </a:ext>
                  </a:extLst>
                </p:cNvPr>
                <p:cNvSpPr txBox="1"/>
                <p:nvPr/>
              </p:nvSpPr>
              <p:spPr>
                <a:xfrm>
                  <a:off x="8563319" y="3151512"/>
                  <a:ext cx="19760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zh-CN" altLang="en-US" sz="2400" i="0" dirty="0">
                      <a:solidFill>
                        <a:srgbClr val="1D1D1F"/>
                      </a:solidFill>
                      <a:effectLst/>
                      <a:latin typeface="YouSheBiaoTiHei" pitchFamily="2" charset="-122"/>
                      <a:ea typeface="YouSheBiaoTiHei" pitchFamily="2" charset="-122"/>
                    </a:rPr>
                    <a:t>循证医学解析</a:t>
                  </a: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647197F-079E-9054-8EA6-8ACAD3D3E758}"/>
                    </a:ext>
                  </a:extLst>
                </p:cNvPr>
                <p:cNvSpPr txBox="1"/>
                <p:nvPr/>
              </p:nvSpPr>
              <p:spPr>
                <a:xfrm>
                  <a:off x="8165761" y="3644833"/>
                  <a:ext cx="2771192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i="0" dirty="0">
                      <a:solidFill>
                        <a:srgbClr val="86868B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拥有强大的循证医学解析能力，能够基于海量医学文献和指南，为临床决策提供严谨、实时、可追溯的证据支持</a:t>
                  </a:r>
                  <a:endPara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1887629-5687-7932-28A7-07EB2B9F5125}"/>
                </a:ext>
              </a:extLst>
            </p:cNvPr>
            <p:cNvGrpSpPr/>
            <p:nvPr/>
          </p:nvGrpSpPr>
          <p:grpSpPr>
            <a:xfrm>
              <a:off x="989901" y="4950814"/>
              <a:ext cx="3227303" cy="1600519"/>
              <a:chOff x="952811" y="3079102"/>
              <a:chExt cx="3227303" cy="1600519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9888E49-7832-27C7-3DD6-EEA863ED7B65}"/>
                  </a:ext>
                </a:extLst>
              </p:cNvPr>
              <p:cNvSpPr/>
              <p:nvPr/>
            </p:nvSpPr>
            <p:spPr>
              <a:xfrm>
                <a:off x="952811" y="3079102"/>
                <a:ext cx="3227303" cy="16005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C4C22A-EEEB-1C20-39D8-A78C78EF43BF}"/>
                  </a:ext>
                </a:extLst>
              </p:cNvPr>
              <p:cNvSpPr txBox="1"/>
              <p:nvPr/>
            </p:nvSpPr>
            <p:spPr>
              <a:xfrm>
                <a:off x="1883963" y="3151512"/>
                <a:ext cx="13591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YouSheBiaoTiHei" pitchFamily="2" charset="-122"/>
                    <a:ea typeface="YouSheBiaoTiHei" pitchFamily="2" charset="-122"/>
                  </a:rPr>
                  <a:t>知识答疑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3042C0C-F139-1C5A-35AA-F86D4AC99A6C}"/>
                  </a:ext>
                </a:extLst>
              </p:cNvPr>
              <p:cNvSpPr txBox="1"/>
              <p:nvPr/>
            </p:nvSpPr>
            <p:spPr>
              <a:xfrm>
                <a:off x="1180866" y="3644833"/>
                <a:ext cx="27711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0" i="0" dirty="0">
                    <a:solidFill>
                      <a:srgbClr val="86868B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精准输出教科书级答案，快速解答医学疑问，提供详细的解析与说明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0685591-E4BA-E122-180B-CB941F4F115B}"/>
                </a:ext>
              </a:extLst>
            </p:cNvPr>
            <p:cNvGrpSpPr/>
            <p:nvPr/>
          </p:nvGrpSpPr>
          <p:grpSpPr>
            <a:xfrm>
              <a:off x="4482348" y="4950814"/>
              <a:ext cx="3227303" cy="1600519"/>
              <a:chOff x="4482348" y="3079102"/>
              <a:chExt cx="3227303" cy="1600519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35C802BB-372E-8B47-088A-E07E73B2B5E6}"/>
                  </a:ext>
                </a:extLst>
              </p:cNvPr>
              <p:cNvSpPr/>
              <p:nvPr/>
            </p:nvSpPr>
            <p:spPr>
              <a:xfrm>
                <a:off x="4482348" y="3079102"/>
                <a:ext cx="3227303" cy="16005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23586D-07F2-5567-7A80-06203BE25ACA}"/>
                  </a:ext>
                </a:extLst>
              </p:cNvPr>
              <p:cNvSpPr txBox="1"/>
              <p:nvPr/>
            </p:nvSpPr>
            <p:spPr>
              <a:xfrm>
                <a:off x="5428815" y="3151512"/>
                <a:ext cx="13905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YouSheBiaoTiHei" pitchFamily="2" charset="-122"/>
                    <a:ea typeface="YouSheBiaoTiHei" pitchFamily="2" charset="-122"/>
                  </a:rPr>
                  <a:t>自动出题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1E59718-E41D-4C2F-6ECC-C3538F458318}"/>
                  </a:ext>
                </a:extLst>
              </p:cNvPr>
              <p:cNvSpPr txBox="1"/>
              <p:nvPr/>
            </p:nvSpPr>
            <p:spPr>
              <a:xfrm>
                <a:off x="4710403" y="3644833"/>
                <a:ext cx="27711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0" i="0" dirty="0">
                    <a:solidFill>
                      <a:srgbClr val="86868B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智能生成练习题目，帮助巩固学习，提高记忆效率和应用能力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C0927B0-980C-CBE2-3CE3-12B428FBF648}"/>
                </a:ext>
              </a:extLst>
            </p:cNvPr>
            <p:cNvGrpSpPr/>
            <p:nvPr/>
          </p:nvGrpSpPr>
          <p:grpSpPr>
            <a:xfrm>
              <a:off x="7974796" y="4950814"/>
              <a:ext cx="3227303" cy="1600519"/>
              <a:chOff x="7937706" y="3079102"/>
              <a:chExt cx="3227303" cy="1600519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E1E90019-6CFA-6F0B-E692-D067F94DD135}"/>
                  </a:ext>
                </a:extLst>
              </p:cNvPr>
              <p:cNvSpPr/>
              <p:nvPr/>
            </p:nvSpPr>
            <p:spPr>
              <a:xfrm>
                <a:off x="7937706" y="3079102"/>
                <a:ext cx="3227303" cy="160051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F43E24E-C937-E5A1-7DAB-B3C21A5BAFF2}"/>
                  </a:ext>
                </a:extLst>
              </p:cNvPr>
              <p:cNvSpPr txBox="1"/>
              <p:nvPr/>
            </p:nvSpPr>
            <p:spPr>
              <a:xfrm>
                <a:off x="8858076" y="3151512"/>
                <a:ext cx="1375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zh-CN" altLang="en-US" sz="2400" i="0" dirty="0">
                    <a:solidFill>
                      <a:srgbClr val="1D1D1F"/>
                    </a:solidFill>
                    <a:effectLst/>
                    <a:latin typeface="YouSheBiaoTiHei" pitchFamily="2" charset="-122"/>
                    <a:ea typeface="YouSheBiaoTiHei" pitchFamily="2" charset="-122"/>
                  </a:rPr>
                  <a:t>辅助诊断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A94F4B1-64C5-778E-DA62-B83DE18D2635}"/>
                  </a:ext>
                </a:extLst>
              </p:cNvPr>
              <p:cNvSpPr txBox="1"/>
              <p:nvPr/>
            </p:nvSpPr>
            <p:spPr>
              <a:xfrm>
                <a:off x="8165761" y="3644833"/>
                <a:ext cx="27711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0" i="0" dirty="0">
                    <a:solidFill>
                      <a:srgbClr val="86868B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集成智能推理与流式交互的医疗辅助诊断系统，支持精准解析病情、生成诊疗建议，为医学学习提供参考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AB680-4B26-1A46-9E5D-146AC631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7CA57AF-CE2D-1A6E-0488-CF633FA2205E}"/>
              </a:ext>
            </a:extLst>
          </p:cNvPr>
          <p:cNvSpPr txBox="1"/>
          <p:nvPr/>
        </p:nvSpPr>
        <p:spPr>
          <a:xfrm>
            <a:off x="263081" y="306667"/>
            <a:ext cx="1114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1.3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DCC4FF-45F8-F67C-B5B5-CA770EB30079}"/>
              </a:ext>
            </a:extLst>
          </p:cNvPr>
          <p:cNvSpPr txBox="1"/>
          <p:nvPr/>
        </p:nvSpPr>
        <p:spPr>
          <a:xfrm>
            <a:off x="1244183" y="399000"/>
            <a:ext cx="289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岐问杏林性能概览</a:t>
            </a:r>
          </a:p>
        </p:txBody>
      </p:sp>
      <p:sp>
        <p:nvSpPr>
          <p:cNvPr id="13" name="图形">
            <a:extLst>
              <a:ext uri="{FF2B5EF4-FFF2-40B4-BE49-F238E27FC236}">
                <a16:creationId xmlns:a16="http://schemas.microsoft.com/office/drawing/2014/main" id="{C4E81267-5DA0-23E3-11A1-0EC3609E1C43}"/>
              </a:ext>
            </a:extLst>
          </p:cNvPr>
          <p:cNvSpPr/>
          <p:nvPr/>
        </p:nvSpPr>
        <p:spPr>
          <a:xfrm>
            <a:off x="7007885" y="3593238"/>
            <a:ext cx="4740418" cy="1211637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14" name="图形">
            <a:extLst>
              <a:ext uri="{FF2B5EF4-FFF2-40B4-BE49-F238E27FC236}">
                <a16:creationId xmlns:a16="http://schemas.microsoft.com/office/drawing/2014/main" id="{FF0938EC-FAE5-4A49-A201-3B41BB71FF50}"/>
              </a:ext>
            </a:extLst>
          </p:cNvPr>
          <p:cNvSpPr/>
          <p:nvPr/>
        </p:nvSpPr>
        <p:spPr>
          <a:xfrm>
            <a:off x="7007885" y="1668514"/>
            <a:ext cx="4740418" cy="1211637"/>
          </a:xfrm>
          <a:prstGeom prst="roundRect">
            <a:avLst>
              <a:gd name="adj" fmla="val 4484"/>
            </a:avLst>
          </a:prstGeom>
          <a:gradFill flip="none" rotWithShape="1">
            <a:gsLst>
              <a:gs pos="24000">
                <a:srgbClr val="0E8EE7">
                  <a:alpha val="0"/>
                </a:srgbClr>
              </a:gs>
              <a:gs pos="100000">
                <a:srgbClr val="11B5F2"/>
              </a:gs>
            </a:gsLst>
            <a:lin ang="0" scaled="1"/>
          </a:gradFill>
          <a:ln w="635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1824" tIns="141824" rIns="141824" bIns="141824" numCol="1" spcCol="1693" rtlCol="0" fromWordArt="0" anchor="ctr" anchorCtr="0" forceAA="0" compatLnSpc="1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</a:endParaRPr>
          </a:p>
        </p:txBody>
      </p:sp>
      <p:sp>
        <p:nvSpPr>
          <p:cNvPr id="21" name="图形">
            <a:extLst>
              <a:ext uri="{FF2B5EF4-FFF2-40B4-BE49-F238E27FC236}">
                <a16:creationId xmlns:a16="http://schemas.microsoft.com/office/drawing/2014/main" id="{F2F2F227-6658-C034-1CD8-8762CC9B8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982" y="1835126"/>
            <a:ext cx="2601778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MedicNex-Reasoner</a:t>
            </a: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总体准确率</a:t>
            </a:r>
            <a:endParaRPr lang="zh-CN" altLang="en-US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7" name="图形">
            <a:extLst>
              <a:ext uri="{FF2B5EF4-FFF2-40B4-BE49-F238E27FC236}">
                <a16:creationId xmlns:a16="http://schemas.microsoft.com/office/drawing/2014/main" id="{F7120D70-81B6-A643-648A-8A64D9A7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982" y="3761852"/>
            <a:ext cx="2762554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相比 </a:t>
            </a: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GPT-4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，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阿里巴巴普惠体 H" panose="00020600040101010101" pitchFamily="18" charset="-122"/>
              <a:sym typeface="思源黑体 CN Bold" panose="020B0800000000000000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MedicNex-Reasoner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阿里巴巴普惠体 H" panose="00020600040101010101" pitchFamily="18" charset="-122"/>
                <a:sym typeface="思源黑体 CN Bold" panose="020B0800000000000000" pitchFamily="34" charset="-122"/>
              </a:rPr>
              <a:t>高</a:t>
            </a:r>
            <a:endParaRPr lang="zh-CN" altLang="en-US" b="1" spc="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63874-DBB7-0ABA-22B7-FFE0A7E83C1A}"/>
              </a:ext>
            </a:extLst>
          </p:cNvPr>
          <p:cNvSpPr txBox="1"/>
          <p:nvPr/>
        </p:nvSpPr>
        <p:spPr>
          <a:xfrm>
            <a:off x="6949690" y="4879841"/>
            <a:ext cx="4903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相比未经微调的通用模型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800" i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GPT-4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</a:t>
            </a:r>
            <a:endParaRPr lang="en-US" altLang="zh-CN" sz="1800" kern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sz="1800" i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MedicNex-Reasoner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总体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准确率提高了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25.48</a:t>
            </a:r>
            <a:r>
              <a:rPr lang="zh-CN" altLang="en-US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个百分点，显著减少了错误回答的发生。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00EA40-6B17-4F3C-FFA5-328AE648BC28}"/>
              </a:ext>
            </a:extLst>
          </p:cNvPr>
          <p:cNvSpPr txBox="1"/>
          <p:nvPr/>
        </p:nvSpPr>
        <p:spPr>
          <a:xfrm>
            <a:off x="6949690" y="2904022"/>
            <a:ext cx="4903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岐问杏林在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2800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道专业考题上总体准确率达到</a:t>
            </a:r>
            <a:r>
              <a:rPr lang="en-US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86.64%</a:t>
            </a:r>
            <a:r>
              <a:rPr lang="zh-CN" altLang="zh-CN" sz="1800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，显示出</a:t>
            </a:r>
            <a:r>
              <a:rPr lang="zh-CN" altLang="zh-CN" sz="1800" b="1" i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接近执业医师水平的解题能力</a:t>
            </a:r>
            <a:r>
              <a:rPr lang="zh-CN" altLang="zh-CN" sz="1800" b="1" kern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。</a:t>
            </a:r>
            <a:r>
              <a:rPr lang="zh-CN" altLang="zh-CN" b="1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71E86AA-D965-2EC3-E048-65550D3E3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372649"/>
              </p:ext>
            </p:extLst>
          </p:nvPr>
        </p:nvGraphicFramePr>
        <p:xfrm>
          <a:off x="263081" y="1485902"/>
          <a:ext cx="6672067" cy="424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图形">
            <a:extLst>
              <a:ext uri="{FF2B5EF4-FFF2-40B4-BE49-F238E27FC236}">
                <a16:creationId xmlns:a16="http://schemas.microsoft.com/office/drawing/2014/main" id="{6F913FAD-549E-A72A-3DB8-0CE40AADCBAB}"/>
              </a:ext>
            </a:extLst>
          </p:cNvPr>
          <p:cNvSpPr txBox="1"/>
          <p:nvPr/>
        </p:nvSpPr>
        <p:spPr>
          <a:xfrm>
            <a:off x="6648294" y="1645093"/>
            <a:ext cx="226376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50000"/>
                    </a:prstClr>
                  </a:outerShdw>
                  <a:reflection blurRad="101600" stA="80000" endPos="70000" dist="63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字魂58号-创中黑" panose="00000500000000000000" charset="-122"/>
              </a:rPr>
              <a:t>86.64%</a:t>
            </a:r>
          </a:p>
        </p:txBody>
      </p:sp>
      <p:sp>
        <p:nvSpPr>
          <p:cNvPr id="20" name="图形">
            <a:extLst>
              <a:ext uri="{FF2B5EF4-FFF2-40B4-BE49-F238E27FC236}">
                <a16:creationId xmlns:a16="http://schemas.microsoft.com/office/drawing/2014/main" id="{8D5A0769-2843-D136-0AE1-9A7A1F280AF0}"/>
              </a:ext>
            </a:extLst>
          </p:cNvPr>
          <p:cNvSpPr txBox="1"/>
          <p:nvPr/>
        </p:nvSpPr>
        <p:spPr>
          <a:xfrm>
            <a:off x="6648294" y="3569817"/>
            <a:ext cx="2488182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50000"/>
                    </a:prstClr>
                  </a:outerShdw>
                  <a:reflection blurRad="101600" stA="80000" endPos="70000" dist="63500" dir="5400000" sy="-10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字魂58号-创中黑" panose="00000500000000000000" charset="-122"/>
              </a:rPr>
              <a:t>25.48pp</a:t>
            </a:r>
          </a:p>
        </p:txBody>
      </p:sp>
    </p:spTree>
    <p:extLst>
      <p:ext uri="{BB962C8B-B14F-4D97-AF65-F5344CB8AC3E}">
        <p14:creationId xmlns:p14="http://schemas.microsoft.com/office/powerpoint/2010/main" val="32604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F7FDBA6B-9F90-1728-5393-F2A5A4674823}"/>
              </a:ext>
            </a:extLst>
          </p:cNvPr>
          <p:cNvSpPr txBox="1"/>
          <p:nvPr/>
        </p:nvSpPr>
        <p:spPr>
          <a:xfrm>
            <a:off x="1593553" y="3961425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62A33B-42A6-56E0-44FD-68E5BC6323FF}"/>
              </a:ext>
            </a:extLst>
          </p:cNvPr>
          <p:cNvSpPr txBox="1"/>
          <p:nvPr/>
        </p:nvSpPr>
        <p:spPr>
          <a:xfrm>
            <a:off x="2615493" y="3429000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政策支持环境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1C54A0-F523-996D-55B5-E88ECC2296E5}"/>
              </a:ext>
            </a:extLst>
          </p:cNvPr>
          <p:cNvSpPr txBox="1"/>
          <p:nvPr/>
        </p:nvSpPr>
        <p:spPr>
          <a:xfrm>
            <a:off x="1629889" y="333666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2.1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9844" y="4321464"/>
            <a:ext cx="4146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政策与市场分析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8BA9B3-0AF5-DED8-534D-EBE52E7C0BE7}"/>
              </a:ext>
            </a:extLst>
          </p:cNvPr>
          <p:cNvSpPr txBox="1"/>
          <p:nvPr/>
        </p:nvSpPr>
        <p:spPr>
          <a:xfrm>
            <a:off x="2635727" y="4059854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市场规模趋势</a:t>
            </a:r>
          </a:p>
        </p:txBody>
      </p:sp>
      <p:pic>
        <p:nvPicPr>
          <p:cNvPr id="13" name="图片 12" descr="图片包含 游戏机, 灯光&#10;&#10;描述已自动生成">
            <a:extLst>
              <a:ext uri="{FF2B5EF4-FFF2-40B4-BE49-F238E27FC236}">
                <a16:creationId xmlns:a16="http://schemas.microsoft.com/office/drawing/2014/main" id="{973190DA-6AED-0FF2-1501-242CD06C4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0" y="1261264"/>
            <a:ext cx="3060200" cy="3060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4BD200-4664-6124-999A-2601A5337513}"/>
              </a:ext>
            </a:extLst>
          </p:cNvPr>
          <p:cNvSpPr txBox="1"/>
          <p:nvPr/>
        </p:nvSpPr>
        <p:spPr>
          <a:xfrm>
            <a:off x="7711471" y="2437009"/>
            <a:ext cx="1663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4800" b="1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9D5B2FF-0110-1171-15CD-55BA8CCDDA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0" y="237027"/>
            <a:ext cx="2043901" cy="3638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0D0FA9-9BA9-0E07-B7A1-AC44BA42D316}"/>
              </a:ext>
            </a:extLst>
          </p:cNvPr>
          <p:cNvSpPr txBox="1"/>
          <p:nvPr/>
        </p:nvSpPr>
        <p:spPr>
          <a:xfrm>
            <a:off x="1575265" y="4598375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2.3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867214-8B5C-AC2C-CB41-C2EF60606EE5}"/>
              </a:ext>
            </a:extLst>
          </p:cNvPr>
          <p:cNvSpPr txBox="1"/>
          <p:nvPr/>
        </p:nvSpPr>
        <p:spPr>
          <a:xfrm>
            <a:off x="2635727" y="4690708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目标用户</a:t>
            </a:r>
            <a:r>
              <a:rPr lang="en-US" altLang="zh-CN" dirty="0"/>
              <a:t>&amp;</a:t>
            </a:r>
            <a:r>
              <a:rPr lang="zh-CN" altLang="en-US" dirty="0"/>
              <a:t>痛点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3F7DA5-5272-5C13-4DE0-8044E45951DF}"/>
              </a:ext>
            </a:extLst>
          </p:cNvPr>
          <p:cNvSpPr txBox="1"/>
          <p:nvPr/>
        </p:nvSpPr>
        <p:spPr>
          <a:xfrm>
            <a:off x="1573319" y="5198565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2.4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5941EC-B01F-4350-F12B-C53084A0F71B}"/>
              </a:ext>
            </a:extLst>
          </p:cNvPr>
          <p:cNvSpPr txBox="1"/>
          <p:nvPr/>
        </p:nvSpPr>
        <p:spPr>
          <a:xfrm>
            <a:off x="2615493" y="5296994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竞争格局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5606D8-21C9-8721-1578-D8E542C73AB0}"/>
              </a:ext>
            </a:extLst>
          </p:cNvPr>
          <p:cNvSpPr txBox="1"/>
          <p:nvPr/>
        </p:nvSpPr>
        <p:spPr>
          <a:xfrm>
            <a:off x="1571373" y="5820214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2.5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02A29-2683-80FC-9C44-406BD6BCF28D}"/>
              </a:ext>
            </a:extLst>
          </p:cNvPr>
          <p:cNvSpPr txBox="1"/>
          <p:nvPr/>
        </p:nvSpPr>
        <p:spPr>
          <a:xfrm>
            <a:off x="2613547" y="5918643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营销策略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徽标&#10;&#10;AI 生成的内容可能不正确。">
            <a:extLst>
              <a:ext uri="{FF2B5EF4-FFF2-40B4-BE49-F238E27FC236}">
                <a16:creationId xmlns:a16="http://schemas.microsoft.com/office/drawing/2014/main" id="{59931DD9-F865-88C1-2F5D-F731ED79A1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6682" b="18174"/>
          <a:stretch>
            <a:fillRect/>
          </a:stretch>
        </p:blipFill>
        <p:spPr>
          <a:xfrm>
            <a:off x="4231270" y="2091889"/>
            <a:ext cx="3729459" cy="3548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04F327-CA90-AA64-B0B4-66BEBEBCDDC6}"/>
              </a:ext>
            </a:extLst>
          </p:cNvPr>
          <p:cNvSpPr txBox="1"/>
          <p:nvPr/>
        </p:nvSpPr>
        <p:spPr>
          <a:xfrm>
            <a:off x="258580" y="306667"/>
            <a:ext cx="1045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2.1 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B560E-76B9-6ADD-9F48-425CD4CF2909}"/>
              </a:ext>
            </a:extLst>
          </p:cNvPr>
          <p:cNvSpPr txBox="1">
            <a:spLocks/>
          </p:cNvSpPr>
          <p:nvPr/>
        </p:nvSpPr>
        <p:spPr>
          <a:xfrm>
            <a:off x="1244184" y="399000"/>
            <a:ext cx="2744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政策支持环境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42DEA4-FF09-F782-12F6-DD914957F902}"/>
              </a:ext>
            </a:extLst>
          </p:cNvPr>
          <p:cNvSpPr txBox="1"/>
          <p:nvPr/>
        </p:nvSpPr>
        <p:spPr>
          <a:xfrm>
            <a:off x="3049571" y="324669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CFAB97-69A3-F3DD-4F54-0BFC320FF32B}"/>
              </a:ext>
            </a:extLst>
          </p:cNvPr>
          <p:cNvGrpSpPr/>
          <p:nvPr/>
        </p:nvGrpSpPr>
        <p:grpSpPr>
          <a:xfrm>
            <a:off x="855301" y="1665738"/>
            <a:ext cx="10481398" cy="4955203"/>
            <a:chOff x="569153" y="1543190"/>
            <a:chExt cx="10481398" cy="495520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F90828B-2D5B-1E76-9184-0758DB44AC0D}"/>
                </a:ext>
              </a:extLst>
            </p:cNvPr>
            <p:cNvSpPr txBox="1"/>
            <p:nvPr/>
          </p:nvSpPr>
          <p:spPr>
            <a:xfrm>
              <a:off x="569153" y="1543190"/>
              <a:ext cx="4954551" cy="483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l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据国家卫生健康委员会（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2020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年）数据显示，每年超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500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万医师、护士等医疗从业者参与执业资格、职称考试及三基培训，带动相关培训市场规模突破数百亿元。然而，行业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长期存在两大结构性矛盾：</a:t>
              </a: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资源分配失衡：基层地区面临师资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短缺、优质教学资源匮乏的困境，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传统“大班授课”模式难以满足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个性化学习需求，城乡、区域间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教育公平问题凸显；</a:t>
              </a:r>
              <a:endParaRPr lang="en-US" altLang="zh-CN" sz="1800" kern="1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学习效能瓶颈：医学生需掌握海量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知识体系，但缺乏即时答疑渠道与个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性化学习工具，自主学习效率低下；执业医师等考试因内容广、难度大，考生虽依赖高价培训班及题库，却难以获得精准化指导，学习效果参差不齐。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738707-B36F-FE95-E3AA-06EBE2DB1086}"/>
                </a:ext>
              </a:extLst>
            </p:cNvPr>
            <p:cNvSpPr txBox="1"/>
            <p:nvPr/>
          </p:nvSpPr>
          <p:spPr>
            <a:xfrm>
              <a:off x="6096000" y="1543190"/>
              <a:ext cx="4954551" cy="4955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随着老龄化社会加速，医疗人才缺口持续扩大，叠加“健康中国”战略下政府对医学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教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育的投入加码，市场需求正呈现“总量增长</a:t>
              </a:r>
              <a:r>
                <a:rPr lang="en-US" altLang="zh-CN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结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构升级”的双重特征。教育技术革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新则为行业变革提供了底层驱动力—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—数字化、智能化工具正重塑学习</a:t>
              </a:r>
              <a:r>
                <a:rPr lang="en-US" altLang="zh-CN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场景，推动医学教育从“标准化供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给”向“个性化服务”转型。</a:t>
              </a:r>
              <a:endParaRPr lang="en-US" altLang="zh-CN" sz="1800" kern="1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indent="457200"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“岐问杏林”精准锚定行业痛点，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依托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技术打造全场景学习辅助平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台，通过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×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24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小时智能答疑、知识</a:t>
              </a:r>
              <a:r>
                <a:rPr lang="zh-CN" altLang="en-US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点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准解析及个性化路径规划，打破传统教育的时空限制与资源壁垒。项目目标客群涵盖百万级医学在校生及数百万备考、继续教育人群，既立足当下刚性需求，又紧扣教育智能化升级趋势，市场容量庞大且具备可持续增长潜力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6E7988-0303-7AAA-9106-4D9F8D267816}"/>
              </a:ext>
            </a:extLst>
          </p:cNvPr>
          <p:cNvSpPr txBox="1"/>
          <p:nvPr/>
        </p:nvSpPr>
        <p:spPr>
          <a:xfrm>
            <a:off x="1244184" y="405096"/>
            <a:ext cx="2563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dirty="0"/>
              <a:t>市场规模趋势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D5A66A-5202-E7C6-6539-1F38EB8C392E}"/>
              </a:ext>
            </a:extLst>
          </p:cNvPr>
          <p:cNvSpPr txBox="1"/>
          <p:nvPr/>
        </p:nvSpPr>
        <p:spPr>
          <a:xfrm>
            <a:off x="202010" y="306667"/>
            <a:ext cx="1135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36000">
                      <a:srgbClr val="46D7B6"/>
                    </a:gs>
                    <a:gs pos="100000">
                      <a:srgbClr val="124FF0">
                        <a:alpha val="24000"/>
                      </a:srgbClr>
                    </a:gs>
                  </a:gsLst>
                  <a:lin ang="5400000" scaled="0"/>
                </a:gradFill>
                <a:effectLst>
                  <a:outerShdw blurRad="419100" sx="102000" sy="102000" algn="ctr" rotWithShape="0">
                    <a:srgbClr val="00206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2.2</a:t>
            </a:r>
            <a:endParaRPr lang="zh-CN" altLang="en-US" sz="40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A0F0465-DB4C-4914-A542-718D23B6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572" y="1484585"/>
            <a:ext cx="15456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7CA56F-1563-9AB3-75A0-4E8E9AF56884}"/>
              </a:ext>
            </a:extLst>
          </p:cNvPr>
          <p:cNvGrpSpPr/>
          <p:nvPr/>
        </p:nvGrpSpPr>
        <p:grpSpPr>
          <a:xfrm>
            <a:off x="649396" y="1530304"/>
            <a:ext cx="10893208" cy="3888828"/>
            <a:chOff x="670418" y="1684282"/>
            <a:chExt cx="10893208" cy="3888828"/>
          </a:xfrm>
        </p:grpSpPr>
        <p:pic>
          <p:nvPicPr>
            <p:cNvPr id="1025" name="图片 2" descr="2023年医学教育行业发展趋势预测：政策加持下，市场需求前景广阔|医学|教育行业|教育_新浪新闻">
              <a:extLst>
                <a:ext uri="{FF2B5EF4-FFF2-40B4-BE49-F238E27FC236}">
                  <a16:creationId xmlns:a16="http://schemas.microsoft.com/office/drawing/2014/main" id="{0E0BD651-6AFA-A137-F4C9-0AA8D865A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684282"/>
              <a:ext cx="5467626" cy="38888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53AA586-B718-495E-93DD-5A830CEFD717}"/>
                </a:ext>
              </a:extLst>
            </p:cNvPr>
            <p:cNvSpPr txBox="1"/>
            <p:nvPr/>
          </p:nvSpPr>
          <p:spPr>
            <a:xfrm>
              <a:off x="670418" y="1879791"/>
              <a:ext cx="4963129" cy="3693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/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中国医学教育市场正呈现蓬勃发展态势，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年整体规模达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948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亿元人民币，且未来几年将延续稳步增长趋势。从细分领域看，医疗机构及药企人员培训市场规模达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376.4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亿元，占比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39.7%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，稳居市场主导地位；普通高校医学教育市场规模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264.5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亿元，占比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27.9%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，成为核心增长极；医学考试及其他市场规模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167.8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亿元，占比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17.7%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，伴随每年超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500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万医务人员参考规模，培训需求持续井喷。此外，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2022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年全国医学专业在校生总数达</a:t>
              </a:r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489.15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万人，叠加老龄化社会对医疗人才的刚性需求，医学教育市场正释放出万亿级增长潜力，为智能化教育解决方案提供了广阔的落地空间。</a:t>
              </a:r>
              <a:r>
                <a:rPr lang="zh-CN" altLang="zh-CN" dirty="0">
                  <a:solidFill>
                    <a:schemeClr val="bg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jb3VudCI6MSwiaGRpZCI6IjUxOWZjYjJjMDJhZDNkZGE3ZjhhYTkyMmEyOGZhY2IzIiwidXNlckNvdW50IjoxfQ=="/>
  <p:tag name="KSO_WPP_MARK_KEY" val="8b8cc5bb-bad4-4fc6-87aa-cb36960661f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3563</TotalTime>
  <Words>2056</Words>
  <Application>Microsoft Macintosh PowerPoint</Application>
  <PresentationFormat>宽屏</PresentationFormat>
  <Paragraphs>263</Paragraphs>
  <Slides>30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优设标题黑</vt:lpstr>
      <vt:lpstr>Times New Roman</vt:lpstr>
      <vt:lpstr>系统字体常规体</vt:lpstr>
      <vt:lpstr>YouSheBiaoTiYuan</vt:lpstr>
      <vt:lpstr>YouSheBiaoTiHei</vt:lpstr>
      <vt:lpstr>Wingdings</vt:lpstr>
      <vt:lpstr>微软雅黑</vt:lpstr>
      <vt:lpstr>微软雅黑</vt:lpstr>
      <vt:lpstr>Impact</vt:lpstr>
      <vt:lpstr>Arial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Kris Ham</cp:lastModifiedBy>
  <cp:revision>199</cp:revision>
  <dcterms:created xsi:type="dcterms:W3CDTF">2022-04-27T01:01:00Z</dcterms:created>
  <dcterms:modified xsi:type="dcterms:W3CDTF">2025-05-28T00:26:50Z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EFB5D2E9850C4981B7068BC54D7FC189</vt:lpwstr>
  </property>
  <property fmtid="{D5CDD505-2E9C-101B-9397-08002B2CF9AE}" pid="3" name="KSOProductBuildVer">
    <vt:lpwstr>2052-12.1.0.20305</vt:lpwstr>
  </property>
  <property fmtid="{D5CDD505-2E9C-101B-9397-08002B2CF9AE}" pid="4" name="KSOTemplateUUID">
    <vt:lpwstr>v1.0_mb_LJshxXSAKmADzB2hY/KhTw==</vt:lpwstr>
  </property>
</Properties>
</file>